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80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pos="249">
          <p15:clr>
            <a:srgbClr val="A4A3A4"/>
          </p15:clr>
        </p15:guide>
        <p15:guide id="4" pos="551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  <p:guide pos="249"/>
        <p:guide pos="5511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42" Type="http://schemas.openxmlformats.org/officeDocument/2006/relationships/slide" Target="slides/slide37.xml"/><Relationship Id="rId86" Type="http://schemas.openxmlformats.org/officeDocument/2006/relationships/slide" Target="slides/slide81.xml"/><Relationship Id="rId41" Type="http://schemas.openxmlformats.org/officeDocument/2006/relationships/slide" Target="slides/slide36.xml"/><Relationship Id="rId85" Type="http://schemas.openxmlformats.org/officeDocument/2006/relationships/slide" Target="slides/slide80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31" Type="http://schemas.openxmlformats.org/officeDocument/2006/relationships/slide" Target="slides/slide26.xml"/><Relationship Id="rId75" Type="http://schemas.openxmlformats.org/officeDocument/2006/relationships/slide" Target="slides/slide70.xml"/><Relationship Id="rId30" Type="http://schemas.openxmlformats.org/officeDocument/2006/relationships/slide" Target="slides/slide25.xml"/><Relationship Id="rId74" Type="http://schemas.openxmlformats.org/officeDocument/2006/relationships/slide" Target="slides/slide69.xml"/><Relationship Id="rId33" Type="http://schemas.openxmlformats.org/officeDocument/2006/relationships/slide" Target="slides/slide28.xml"/><Relationship Id="rId77" Type="http://schemas.openxmlformats.org/officeDocument/2006/relationships/slide" Target="slides/slide72.xml"/><Relationship Id="rId32" Type="http://schemas.openxmlformats.org/officeDocument/2006/relationships/slide" Target="slides/slide27.xml"/><Relationship Id="rId76" Type="http://schemas.openxmlformats.org/officeDocument/2006/relationships/slide" Target="slides/slide71.xml"/><Relationship Id="rId35" Type="http://schemas.openxmlformats.org/officeDocument/2006/relationships/slide" Target="slides/slide30.xml"/><Relationship Id="rId79" Type="http://schemas.openxmlformats.org/officeDocument/2006/relationships/slide" Target="slides/slide74.xml"/><Relationship Id="rId34" Type="http://schemas.openxmlformats.org/officeDocument/2006/relationships/slide" Target="slides/slide29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slide" Target="slides/slide63.xml"/><Relationship Id="rId23" Type="http://schemas.openxmlformats.org/officeDocument/2006/relationships/slide" Target="slides/slide18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slide" Target="slides/slide6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11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2" name="Google Shape;52;p1:notes"/>
          <p:cNvSpPr/>
          <p:nvPr>
            <p:ph idx="2" type="sldImg"/>
          </p:nvPr>
        </p:nvSpPr>
        <p:spPr>
          <a:xfrm>
            <a:off x="1143211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5bd4d808ab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21" name="Google Shape;221;g15bd4d808ab_0_71:notes"/>
          <p:cNvSpPr/>
          <p:nvPr>
            <p:ph idx="2" type="sldImg"/>
          </p:nvPr>
        </p:nvSpPr>
        <p:spPr>
          <a:xfrm>
            <a:off x="1143191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5bd4d808ab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34" name="Google Shape;234;g15bd4d808ab_0_83:notes"/>
          <p:cNvSpPr/>
          <p:nvPr>
            <p:ph idx="2" type="sldImg"/>
          </p:nvPr>
        </p:nvSpPr>
        <p:spPr>
          <a:xfrm>
            <a:off x="1143191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5bd4d808ab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48" name="Google Shape;248;g15bd4d808ab_0_96:notes"/>
          <p:cNvSpPr/>
          <p:nvPr>
            <p:ph idx="2" type="sldImg"/>
          </p:nvPr>
        </p:nvSpPr>
        <p:spPr>
          <a:xfrm>
            <a:off x="1143191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5bd4d808ab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61" name="Google Shape;261;g15bd4d808ab_0_108:notes"/>
          <p:cNvSpPr/>
          <p:nvPr>
            <p:ph idx="2" type="sldImg"/>
          </p:nvPr>
        </p:nvSpPr>
        <p:spPr>
          <a:xfrm>
            <a:off x="1143191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15bd4d808ab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UPDATE pessoas SET limite = 1000.00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WHERE rg = "1522563";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74" name="Google Shape;274;g15bd4d808ab_0_120:notes"/>
          <p:cNvSpPr/>
          <p:nvPr>
            <p:ph idx="2" type="sldImg"/>
          </p:nvPr>
        </p:nvSpPr>
        <p:spPr>
          <a:xfrm>
            <a:off x="1143191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15bd4d808ab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88" name="Google Shape;288;g15bd4d808ab_0_133:notes"/>
          <p:cNvSpPr/>
          <p:nvPr>
            <p:ph idx="2" type="sldImg"/>
          </p:nvPr>
        </p:nvSpPr>
        <p:spPr>
          <a:xfrm>
            <a:off x="1143191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15bd4d808ab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01" name="Google Shape;301;g15bd4d808ab_0_145:notes"/>
          <p:cNvSpPr/>
          <p:nvPr>
            <p:ph idx="2" type="sldImg"/>
          </p:nvPr>
        </p:nvSpPr>
        <p:spPr>
          <a:xfrm>
            <a:off x="1143191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15bd4d8056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15" name="Google Shape;315;g15bd4d8056b_0_0:notes"/>
          <p:cNvSpPr/>
          <p:nvPr>
            <p:ph idx="2" type="sldImg"/>
          </p:nvPr>
        </p:nvSpPr>
        <p:spPr>
          <a:xfrm>
            <a:off x="114320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15bd4d8056b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24" name="Google Shape;324;g15bd4d8056b_0_8:notes"/>
          <p:cNvSpPr/>
          <p:nvPr>
            <p:ph idx="2" type="sldImg"/>
          </p:nvPr>
        </p:nvSpPr>
        <p:spPr>
          <a:xfrm>
            <a:off x="1143191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15bd4d8056b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37" name="Google Shape;337;g15bd4d8056b_0_20:notes"/>
          <p:cNvSpPr/>
          <p:nvPr>
            <p:ph idx="2" type="sldImg"/>
          </p:nvPr>
        </p:nvSpPr>
        <p:spPr>
          <a:xfrm>
            <a:off x="1143191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4" name="Google Shape;84;p2:notes"/>
          <p:cNvSpPr/>
          <p:nvPr>
            <p:ph idx="2" type="sldImg"/>
          </p:nvPr>
        </p:nvSpPr>
        <p:spPr>
          <a:xfrm>
            <a:off x="1143211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15bd4d8056b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/>
              <a:t> SELECT * FROM salaries WHERE salary &gt;= 150000;</a:t>
            </a:r>
            <a:br>
              <a:rPr lang="pt-BR"/>
            </a:br>
            <a:r>
              <a:rPr lang="pt-BR">
                <a:solidFill>
                  <a:schemeClr val="dk1"/>
                </a:solidFill>
              </a:rPr>
              <a:t> SELECT * FROM salaries WHERE salary &lt; 65000;</a:t>
            </a:r>
            <a:endParaRPr/>
          </a:p>
        </p:txBody>
      </p:sp>
      <p:sp>
        <p:nvSpPr>
          <p:cNvPr id="350" name="Google Shape;350;g15bd4d8056b_0_32:notes"/>
          <p:cNvSpPr/>
          <p:nvPr>
            <p:ph idx="2" type="sldImg"/>
          </p:nvPr>
        </p:nvSpPr>
        <p:spPr>
          <a:xfrm>
            <a:off x="1143191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15bd4d8056b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>
                <a:solidFill>
                  <a:schemeClr val="dk1"/>
                </a:solidFill>
              </a:rPr>
              <a:t>SELECT * FROM titles WHERE emp_no &gt;= 11500;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63" name="Google Shape;363;g15bd4d8056b_0_105:notes"/>
          <p:cNvSpPr/>
          <p:nvPr>
            <p:ph idx="2" type="sldImg"/>
          </p:nvPr>
        </p:nvSpPr>
        <p:spPr>
          <a:xfrm>
            <a:off x="1143191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15bd4d8056b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/>
              <a:t>Exemplo: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/>
              <a:t>SELECT title FROM titles; /*Retorna 443308*/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/>
              <a:t>SELECT DISTINCT title FROM titles; /*Retorna 7*/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77" name="Google Shape;377;g15bd4d8056b_0_44:notes"/>
          <p:cNvSpPr/>
          <p:nvPr>
            <p:ph idx="2" type="sldImg"/>
          </p:nvPr>
        </p:nvSpPr>
        <p:spPr>
          <a:xfrm>
            <a:off x="1143191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15bd4d8056b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90" name="Google Shape;390;g15bd4d8056b_0_56:notes"/>
          <p:cNvSpPr/>
          <p:nvPr>
            <p:ph idx="2" type="sldImg"/>
          </p:nvPr>
        </p:nvSpPr>
        <p:spPr>
          <a:xfrm>
            <a:off x="1143191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15bd4d8056b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/>
              <a:t>SELECT * FROM titles WHERE title = "Senior Engineer" AND emp_no &gt; 13000 AND from_date &gt; 2005-11-11 AND to_date&gt;2000-01-30 AND NOT to_date="9999-01-01";</a:t>
            </a:r>
            <a:endParaRPr/>
          </a:p>
        </p:txBody>
      </p:sp>
      <p:sp>
        <p:nvSpPr>
          <p:cNvPr id="403" name="Google Shape;403;g15bd4d8056b_0_68:notes"/>
          <p:cNvSpPr/>
          <p:nvPr>
            <p:ph idx="2" type="sldImg"/>
          </p:nvPr>
        </p:nvSpPr>
        <p:spPr>
          <a:xfrm>
            <a:off x="1143191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15bd4d8056b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 SELECT * FROM titles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 WHERE title = "Senior Engineer" ||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 title = "Staff"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 || emp_no &gt; 12500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 ORDER BY emp_no DESC;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16" name="Google Shape;416;g15bd4d8056b_0_80:notes"/>
          <p:cNvSpPr/>
          <p:nvPr>
            <p:ph idx="2" type="sldImg"/>
          </p:nvPr>
        </p:nvSpPr>
        <p:spPr>
          <a:xfrm>
            <a:off x="1143191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15bd4d8056b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29" name="Google Shape;429;g15bd4d8056b_0_92:notes"/>
          <p:cNvSpPr/>
          <p:nvPr>
            <p:ph idx="2" type="sldImg"/>
          </p:nvPr>
        </p:nvSpPr>
        <p:spPr>
          <a:xfrm>
            <a:off x="1143191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15bd4d8056b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42" name="Google Shape;442;g15bd4d8056b_0_124:notes"/>
          <p:cNvSpPr/>
          <p:nvPr>
            <p:ph idx="2" type="sldImg"/>
          </p:nvPr>
        </p:nvSpPr>
        <p:spPr>
          <a:xfrm>
            <a:off x="1143191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15bd4d8056b_0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DESC titles;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SELECT * FROM titles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ORDER BY title DESC;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55" name="Google Shape;455;g15bd4d8056b_0_174:notes"/>
          <p:cNvSpPr/>
          <p:nvPr>
            <p:ph idx="2" type="sldImg"/>
          </p:nvPr>
        </p:nvSpPr>
        <p:spPr>
          <a:xfrm>
            <a:off x="1143191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15bd4d8056b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/>
              <a:t>SELECT * FROM salaries ORDER BY salary DESC LIMIT 10;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/>
              <a:t>SELECT * FROM employees ORDER BY birth_date DESC LIMIT 5;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SELECT * FROM employees ORDER BY birth_date ASC LIMIT 5;</a:t>
            </a:r>
            <a:br>
              <a:rPr lang="pt-BR"/>
            </a:br>
            <a:r>
              <a:rPr lang="pt-BR"/>
              <a:t>SELECT * FROM employees WHERE gender = "F" ORDER BY birth_date DESC LIMIT 5;</a:t>
            </a:r>
            <a:endParaRPr/>
          </a:p>
        </p:txBody>
      </p:sp>
      <p:sp>
        <p:nvSpPr>
          <p:cNvPr id="469" name="Google Shape;469;g15bd4d8056b_0_136:notes"/>
          <p:cNvSpPr/>
          <p:nvPr>
            <p:ph idx="2" type="sldImg"/>
          </p:nvPr>
        </p:nvSpPr>
        <p:spPr>
          <a:xfrm>
            <a:off x="1143191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3" name="Google Shape;93;p3:notes"/>
          <p:cNvSpPr/>
          <p:nvPr>
            <p:ph idx="2" type="sldImg"/>
          </p:nvPr>
        </p:nvSpPr>
        <p:spPr>
          <a:xfrm>
            <a:off x="1143211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15bd4d8056b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>
                <a:solidFill>
                  <a:schemeClr val="dk1"/>
                </a:solidFill>
              </a:rPr>
              <a:t>SELECT * FROM departments ORDER BY dept_name ASC LIMIT 5;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+---------+------------------+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| dept_no | dept_name        |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+---------+------------------+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| d009    | Customer Service |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| d005    | Development      |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| d002    | Finance          |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| d003    | Human Resources  |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| d001    | Marketing        |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+---------+------------------+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82" name="Google Shape;482;g15bd4d8056b_0_189:notes"/>
          <p:cNvSpPr/>
          <p:nvPr>
            <p:ph idx="2" type="sldImg"/>
          </p:nvPr>
        </p:nvSpPr>
        <p:spPr>
          <a:xfrm>
            <a:off x="1143191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15bd4d8056b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96" name="Google Shape;496;g15bd4d8056b_0_148:notes"/>
          <p:cNvSpPr/>
          <p:nvPr>
            <p:ph idx="2" type="sldImg"/>
          </p:nvPr>
        </p:nvSpPr>
        <p:spPr>
          <a:xfrm>
            <a:off x="1143191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15bd4d8056b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pt-BR" sz="1300" u="sng"/>
              <a:t>Executando de forma manual, sem usar </a:t>
            </a:r>
            <a:r>
              <a:rPr b="1" lang="pt-BR" sz="1300" u="sng"/>
              <a:t>funções</a:t>
            </a:r>
            <a:r>
              <a:rPr b="1" lang="pt-BR" sz="1300" u="sng"/>
              <a:t> para localizar o menor salario:</a:t>
            </a:r>
            <a:endParaRPr b="1" sz="1300" u="sng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/>
              <a:t>MySQL [employees]&gt; SELECT salary FROM salaries ORDER BY salary ASC LIMIT 1;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/>
              <a:t>+--------+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/>
              <a:t>| salary |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/>
              <a:t>+--------+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/>
              <a:t>|  38623 |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/>
              <a:t>+--------+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>
                <a:highlight>
                  <a:srgbClr val="FFFF00"/>
                </a:highlight>
              </a:rPr>
              <a:t>1 row in set (1.220 sec)</a:t>
            </a:r>
            <a:endParaRPr>
              <a:highlight>
                <a:srgbClr val="FFFF00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pt-BR" sz="1200" u="sng"/>
              <a:t>Executando a função MAX - que retorna o menor valor da tabela: </a:t>
            </a:r>
            <a:endParaRPr b="1" sz="1200" u="sng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/>
              <a:t>MySQL [employees]&gt; SELECT MIN(salary) FROM salaries;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/>
              <a:t>+-------------+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/>
              <a:t>| MIN(salary) |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/>
              <a:t>+-------------+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/>
              <a:t>|       38623 |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/>
              <a:t>+-------------+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>
                <a:highlight>
                  <a:srgbClr val="FFFF00"/>
                </a:highlight>
              </a:rPr>
              <a:t>1 row in set (0.906 sec)</a:t>
            </a:r>
            <a:endParaRPr>
              <a:highlight>
                <a:srgbClr val="FFFF00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09" name="Google Shape;509;g15bd4d8056b_0_160:notes"/>
          <p:cNvSpPr/>
          <p:nvPr>
            <p:ph idx="2" type="sldImg"/>
          </p:nvPr>
        </p:nvSpPr>
        <p:spPr>
          <a:xfrm>
            <a:off x="1143191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15bd4d808ab_0_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pt-BR" sz="1200" u="sng">
                <a:highlight>
                  <a:srgbClr val="FFFF00"/>
                </a:highlight>
              </a:rPr>
              <a:t>Sem usar funções:</a:t>
            </a:r>
            <a:endParaRPr b="1" sz="1200" u="sng">
              <a:highlight>
                <a:srgbClr val="FFFF00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MySQL [employees]&gt; SELECT salary FROM salaries ORDER BY salary DESC LIMIT 1;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+--------+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| salary |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+--------+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| 158220 |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+--------+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1 row in set (1.252 sec)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pt-BR" sz="1200" u="sng">
                <a:highlight>
                  <a:srgbClr val="FFFF00"/>
                </a:highlight>
              </a:rPr>
              <a:t>Usando função;</a:t>
            </a:r>
            <a:br>
              <a:rPr lang="pt-BR"/>
            </a:br>
            <a:r>
              <a:rPr lang="pt-BR"/>
              <a:t>MySQL [employees]&gt; SELECT MAX(salary) FROM salaries;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+-------------+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| MAX(salary) |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+-------------+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|      158220 |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+-------------+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1 row in set (0.898 sec)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22" name="Google Shape;522;g15bd4d808ab_0_231:notes"/>
          <p:cNvSpPr/>
          <p:nvPr>
            <p:ph idx="2" type="sldImg"/>
          </p:nvPr>
        </p:nvSpPr>
        <p:spPr>
          <a:xfrm>
            <a:off x="1143191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15bd4d808ab_0_2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/>
              <a:t>MySQL [employees]&gt; SELECT COUNT(*) </a:t>
            </a:r>
            <a:r>
              <a:rPr lang="pt-BR">
                <a:highlight>
                  <a:srgbClr val="00FFFF"/>
                </a:highlight>
              </a:rPr>
              <a:t>AS NUM_HOMEM</a:t>
            </a:r>
            <a:r>
              <a:rPr lang="pt-BR"/>
              <a:t> FROM employees WHERE gender = "M";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+----------+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| NUM_HOME |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+----------+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|   179973 |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+----------+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>
                <a:highlight>
                  <a:srgbClr val="00FFFF"/>
                </a:highlight>
              </a:rPr>
              <a:t>Utilizei o “AS NUM_HOMEM” para renomear a coluna do resultado </a:t>
            </a:r>
            <a:endParaRPr>
              <a:highlight>
                <a:srgbClr val="00FFFF"/>
              </a:highlight>
            </a:endParaRPr>
          </a:p>
        </p:txBody>
      </p:sp>
      <p:sp>
        <p:nvSpPr>
          <p:cNvPr id="535" name="Google Shape;535;g15bd4d808ab_0_245:notes"/>
          <p:cNvSpPr/>
          <p:nvPr>
            <p:ph idx="2" type="sldImg"/>
          </p:nvPr>
        </p:nvSpPr>
        <p:spPr>
          <a:xfrm>
            <a:off x="1143191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15bd4d808ab_0_2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MySQL [employees]&gt; SELECT COUNT(*) FROM departments;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+----------+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| COUNT(*) |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+----------+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|        9 |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+----------+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1 row in set (0.009 sec)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48" name="Google Shape;548;g15bd4d808ab_0_257:notes"/>
          <p:cNvSpPr/>
          <p:nvPr>
            <p:ph idx="2" type="sldImg"/>
          </p:nvPr>
        </p:nvSpPr>
        <p:spPr>
          <a:xfrm>
            <a:off x="1143191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15bd4d8056b_0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/>
              <a:t>SELECT AVG(salary) AS media FROM salaries;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+------------+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| media      |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+------------+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| 63810.7448 |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+------------+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1 row in set (0.997 sec)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62" name="Google Shape;562;g15bd4d8056b_0_204:notes"/>
          <p:cNvSpPr/>
          <p:nvPr>
            <p:ph idx="2" type="sldImg"/>
          </p:nvPr>
        </p:nvSpPr>
        <p:spPr>
          <a:xfrm>
            <a:off x="1143191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15bd4d8056b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SELECT SUM(salary) FROM salaries;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+--------------+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| SUM(salary)  |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+--------------+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| 181480757419 |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+--------------+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1 row in set (1.218 sec)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>
                <a:highlight>
                  <a:srgbClr val="FFFF00"/>
                </a:highlight>
              </a:rPr>
              <a:t>Realizar a soma dos pagamentos </a:t>
            </a:r>
            <a:r>
              <a:rPr lang="pt-BR">
                <a:highlight>
                  <a:srgbClr val="FFFF00"/>
                </a:highlight>
              </a:rPr>
              <a:t>Funcionários</a:t>
            </a:r>
            <a:r>
              <a:rPr lang="pt-BR">
                <a:highlight>
                  <a:srgbClr val="FFFF00"/>
                </a:highlight>
              </a:rPr>
              <a:t> </a:t>
            </a:r>
            <a:r>
              <a:rPr lang="pt-BR">
                <a:highlight>
                  <a:srgbClr val="FFFF00"/>
                </a:highlight>
              </a:rPr>
              <a:t>Números</a:t>
            </a:r>
            <a:r>
              <a:rPr lang="pt-BR">
                <a:highlight>
                  <a:srgbClr val="FFFF00"/>
                </a:highlight>
              </a:rPr>
              <a:t> 10001 à 10010;</a:t>
            </a:r>
            <a:endParaRPr>
              <a:highlight>
                <a:srgbClr val="FFFF00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SELECT SUM(salary) FROM salaries WHERE emp_no IN (10001,10002,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    -&gt; 10003,10004,10005,10006,10007,10008,10009,10010);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+-------------+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| SUM(salary) |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+-------------+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|     7649868 |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+-------------+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1 row in set (0.001 sec)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75" name="Google Shape;575;g15bd4d8056b_0_216:notes"/>
          <p:cNvSpPr/>
          <p:nvPr>
            <p:ph idx="2" type="sldImg"/>
          </p:nvPr>
        </p:nvSpPr>
        <p:spPr>
          <a:xfrm>
            <a:off x="1143191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15bd4d8056b_0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highlight>
                  <a:srgbClr val="FFFF00"/>
                </a:highlight>
              </a:rPr>
              <a:t>SELECT * FROM employees WHERE first_name LIKE "%ber%" LIMIT 10;</a:t>
            </a:r>
            <a:endParaRPr>
              <a:highlight>
                <a:srgbClr val="FFFF00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highlight>
                  <a:srgbClr val="FFFF00"/>
                </a:highlight>
              </a:rPr>
              <a:t>SELECT * FROM employees WHERE first_name LIKE "%ber%" AND gender = "F";</a:t>
            </a:r>
            <a:endParaRPr>
              <a:highlight>
                <a:srgbClr val="FFFF00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highlight>
                <a:srgbClr val="FFFF00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88" name="Google Shape;588;g15bd4d8056b_0_228:notes"/>
          <p:cNvSpPr/>
          <p:nvPr>
            <p:ph idx="2" type="sldImg"/>
          </p:nvPr>
        </p:nvSpPr>
        <p:spPr>
          <a:xfrm>
            <a:off x="1143191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15bd4d808ab_0_2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>
                <a:solidFill>
                  <a:schemeClr val="dk1"/>
                </a:solidFill>
                <a:highlight>
                  <a:srgbClr val="FFFF00"/>
                </a:highlight>
              </a:rPr>
              <a:t>SELECT * FROM titles WHERE title LIKE "%Engineer%";</a:t>
            </a:r>
            <a:endParaRPr>
              <a:solidFill>
                <a:schemeClr val="dk1"/>
              </a:solidFill>
              <a:highlight>
                <a:srgbClr val="FFFF00"/>
              </a:highlight>
            </a:endParaRPr>
          </a:p>
        </p:txBody>
      </p:sp>
      <p:sp>
        <p:nvSpPr>
          <p:cNvPr id="601" name="Google Shape;601;g15bd4d808ab_0_272:notes"/>
          <p:cNvSpPr/>
          <p:nvPr>
            <p:ph idx="2" type="sldImg"/>
          </p:nvPr>
        </p:nvSpPr>
        <p:spPr>
          <a:xfrm>
            <a:off x="1143191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5bd4d808a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4" name="Google Shape;144;g15bd4d808ab_0_0:notes"/>
          <p:cNvSpPr/>
          <p:nvPr>
            <p:ph idx="2" type="sldImg"/>
          </p:nvPr>
        </p:nvSpPr>
        <p:spPr>
          <a:xfrm>
            <a:off x="114320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15bd4d8056b_0_2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15" name="Google Shape;615;g15bd4d8056b_0_240:notes"/>
          <p:cNvSpPr/>
          <p:nvPr>
            <p:ph idx="2" type="sldImg"/>
          </p:nvPr>
        </p:nvSpPr>
        <p:spPr>
          <a:xfrm>
            <a:off x="1143191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15bd4d808ab_0_3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>
                <a:solidFill>
                  <a:schemeClr val="dk1"/>
                </a:solidFill>
                <a:highlight>
                  <a:srgbClr val="FFFF00"/>
                </a:highlight>
              </a:rPr>
              <a:t>SELECT * FROM employees WHERE last_name IN (“Facello”,”Peac”);</a:t>
            </a:r>
            <a:endParaRPr>
              <a:solidFill>
                <a:schemeClr val="dk1"/>
              </a:solidFill>
              <a:highlight>
                <a:srgbClr val="FFFF00"/>
              </a:highlight>
            </a:endParaRPr>
          </a:p>
        </p:txBody>
      </p:sp>
      <p:sp>
        <p:nvSpPr>
          <p:cNvPr id="628" name="Google Shape;628;g15bd4d808ab_0_321:notes"/>
          <p:cNvSpPr/>
          <p:nvPr>
            <p:ph idx="2" type="sldImg"/>
          </p:nvPr>
        </p:nvSpPr>
        <p:spPr>
          <a:xfrm>
            <a:off x="1143191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g15bd4d8056b_0_2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SELECT * FROM dept_emp WHERE dept_no BETWEEN 'd001' AND 'd008';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SELECT * FROM dept_emp WHERE from_date BETWEEN 19930101 AND 19981231 AND to_date NOT LIKE "9999%";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SELECT COUNT(*) FROM dept_emp WHERE from_date BETWEEN 19930101 AND 19981231;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SELECT COUNT(*) FROM dept_emp WHERE from_date BETWEEN 19930101 AND 19981231 AND to_date LIKE "9999%";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SELECT COUNT(*) FROM dept_emp WHERE from_date BETWEEN 19930101 AND 19981231 AND to_date NOT LIKE "9999%";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SELECT 133246-96095;/*3 7151*/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42" name="Google Shape;642;g15bd4d8056b_0_252:notes"/>
          <p:cNvSpPr/>
          <p:nvPr>
            <p:ph idx="2" type="sldImg"/>
          </p:nvPr>
        </p:nvSpPr>
        <p:spPr>
          <a:xfrm>
            <a:off x="1143191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g15bd4d808ab_0_3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>
                <a:solidFill>
                  <a:schemeClr val="dk1"/>
                </a:solidFill>
                <a:highlight>
                  <a:srgbClr val="FFFF00"/>
                </a:highlight>
              </a:rPr>
              <a:t>SELECT * FROM salary;</a:t>
            </a:r>
            <a:endParaRPr>
              <a:solidFill>
                <a:schemeClr val="dk1"/>
              </a:solidFill>
              <a:highlight>
                <a:srgbClr val="FFFF00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>
                <a:solidFill>
                  <a:schemeClr val="dk1"/>
                </a:solidFill>
                <a:highlight>
                  <a:srgbClr val="FFFF00"/>
                </a:highlight>
              </a:rPr>
              <a:t>SELECT * FROM salary BETWEEN 150000 AND 225000;</a:t>
            </a:r>
            <a:endParaRPr>
              <a:solidFill>
                <a:schemeClr val="dk1"/>
              </a:solidFill>
              <a:highlight>
                <a:srgbClr val="FFFF00"/>
              </a:highlight>
            </a:endParaRPr>
          </a:p>
        </p:txBody>
      </p:sp>
      <p:sp>
        <p:nvSpPr>
          <p:cNvPr id="655" name="Google Shape;655;g15bd4d808ab_0_394:notes"/>
          <p:cNvSpPr/>
          <p:nvPr>
            <p:ph idx="2" type="sldImg"/>
          </p:nvPr>
        </p:nvSpPr>
        <p:spPr>
          <a:xfrm>
            <a:off x="1143191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15bd4d8056b_0_2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69" name="Google Shape;669;g15bd4d8056b_0_264:notes"/>
          <p:cNvSpPr/>
          <p:nvPr>
            <p:ph idx="2" type="sldImg"/>
          </p:nvPr>
        </p:nvSpPr>
        <p:spPr>
          <a:xfrm>
            <a:off x="1143191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15bd4d808ab_0_4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82" name="Google Shape;682;g15bd4d808ab_0_408:notes"/>
          <p:cNvSpPr/>
          <p:nvPr>
            <p:ph idx="2" type="sldImg"/>
          </p:nvPr>
        </p:nvSpPr>
        <p:spPr>
          <a:xfrm>
            <a:off x="114320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g15bd4d808ab_0_2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91" name="Google Shape;691;g15bd4d808ab_0_285:notes"/>
          <p:cNvSpPr/>
          <p:nvPr>
            <p:ph idx="2" type="sldImg"/>
          </p:nvPr>
        </p:nvSpPr>
        <p:spPr>
          <a:xfrm>
            <a:off x="1143191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15bd4d808ab_0_2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/>
              <a:t>EX.:</a:t>
            </a:r>
            <a:br>
              <a:rPr lang="pt-BR"/>
            </a:br>
            <a:r>
              <a:rPr lang="pt-BR"/>
              <a:t>CREATE DATABASE constraints;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/>
              <a:t>USE constraints;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/>
              <a:t># 1 - NOT NULL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/>
              <a:t>CREATE TABLE pessoas(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/>
              <a:t>  nome VARCHAR(100) NOT NULL,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/>
              <a:t>  idade INT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/>
              <a:t>);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/>
              <a:t>INSERT INTO pessoas (nome) VALUES ("Matheus");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/>
              <a:t>SELECT * FROM pessoas;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/>
              <a:t>/*Teste em banco do dados - tento inserir um valor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/>
              <a:t>"NULL" em um atributo que não aceita NULL*/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/>
              <a:t>INSERT INTO pessoas (nome, idade) VALUES (NULL, 30);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/>
              <a:t>INSERT INTO pessoas (nome, idade) VALUES ("João",NULL);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/>
              <a:t>INSERT INTO pessoas (nome) VALUES ("Maria");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/>
              <a:t>INSERT INTO pessoas (idade) VALUES (18);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04" name="Google Shape;704;g15bd4d808ab_0_297:notes"/>
          <p:cNvSpPr/>
          <p:nvPr>
            <p:ph idx="2" type="sldImg"/>
          </p:nvPr>
        </p:nvSpPr>
        <p:spPr>
          <a:xfrm>
            <a:off x="1143191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g15bd4d808ab_0_3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ALTER TABLE pessoas ADD COLUMN email VARCHAR(255) UNIQUE;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/>
              <a:t>INSERT INTO pessoas (nome, idade, email) VALUES ("João", 30, "joao@gmai.com");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/>
              <a:t>INSERT INTO pessoas (nome, idade, email) VALUES ("João Paulo", 25, "joao@gmai.com");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/>
              <a:t>INSERT INTO pessoas (nome, idade, email) VALUES ("João Paulo", 25, "joaop@gmai.com");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17" name="Google Shape;717;g15bd4d808ab_0_309:notes"/>
          <p:cNvSpPr/>
          <p:nvPr>
            <p:ph idx="2" type="sldImg"/>
          </p:nvPr>
        </p:nvSpPr>
        <p:spPr>
          <a:xfrm>
            <a:off x="1143191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g15bd4d808ab_0_3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/>
              <a:t>CREATE TABLE produtos(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/>
              <a:t>  id INT NOT NULL,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/>
              <a:t>  nome VARCHAR(255),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/>
              <a:t>  sku VARCHAR(10),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/>
              <a:t>  PRIMARY KEY (id)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/>
              <a:t>);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/>
              <a:t>DESC produtos;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/>
              <a:t>INSERT INTO produtos (id, nome, sku) VALUES (1, 'Batedeira', '123asd');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/>
              <a:t>INSERT INTO produtos (id, nome, sku) VALUES (NULL, 'Fogão', '1244');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/>
              <a:t>INSERT INTO produtos (id, nome, sku) VALUES (1, 'TV', '555');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/>
              <a:t>SELECT * FROM produtos;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30" name="Google Shape;730;g15bd4d808ab_0_334:notes"/>
          <p:cNvSpPr/>
          <p:nvPr>
            <p:ph idx="2" type="sldImg"/>
          </p:nvPr>
        </p:nvSpPr>
        <p:spPr>
          <a:xfrm>
            <a:off x="1143191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5bd4d808ab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3" name="Google Shape;153;g15bd4d808ab_0_8:notes"/>
          <p:cNvSpPr/>
          <p:nvPr>
            <p:ph idx="2" type="sldImg"/>
          </p:nvPr>
        </p:nvSpPr>
        <p:spPr>
          <a:xfrm>
            <a:off x="1143191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g15bd4d808ab_0_3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CREATE TABLE frutas (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  id INT PRIMARY KEY AUTO_INCREMENT NOT NULL,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  nome VARCHAR(200)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);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INSERT INTO frutas (nome) VALUES ("Maçã");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INSERT INTO frutas (nome) VALUES ("Mamão");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INSERT INTO frutas (nome) VALUES ("Morango");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SELECT * FROM frutas;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/>
              <a:t>INSERT INTO pessoas(nome,idade) VALUES ("juliano", 33);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/>
              <a:t>ALTER TABLE pessoas ADD COLUMN email VARCHAR(40) NOT NULL UNIQUE;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/>
              <a:t>DESC pessoas;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/>
              <a:t>SELECT * FROM pessoas;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/>
              <a:t>UPDATE pessoas SET email = "julianoqm@gmail.com"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/>
              <a:t>WHERE id=1;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43" name="Google Shape;743;g15bd4d808ab_0_346:notes"/>
          <p:cNvSpPr/>
          <p:nvPr>
            <p:ph idx="2" type="sldImg"/>
          </p:nvPr>
        </p:nvSpPr>
        <p:spPr>
          <a:xfrm>
            <a:off x="1143191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g15bd4d808ab_0_3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CREATE TABLE enderecos (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  id INT PRIMARY KEY AUTO_INCREMENT NOT NULL,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  rua VARCHAR(100),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  numero VARCHAR(10),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  pessoa_id INT NOT NULL,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  FOREIGN KEY (pessoa_id) REFERENCES pessoas(id)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);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56" name="Google Shape;756;g15bd4d808ab_0_358:notes"/>
          <p:cNvSpPr/>
          <p:nvPr>
            <p:ph idx="2" type="sldImg"/>
          </p:nvPr>
        </p:nvSpPr>
        <p:spPr>
          <a:xfrm>
            <a:off x="1143191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g15bd4d808ab_0_3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69" name="Google Shape;769;g15bd4d808ab_0_370:notes"/>
          <p:cNvSpPr/>
          <p:nvPr>
            <p:ph idx="2" type="sldImg"/>
          </p:nvPr>
        </p:nvSpPr>
        <p:spPr>
          <a:xfrm>
            <a:off x="1143191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g167f67f77f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82" name="Google Shape;782;g167f67f77f6_0_0:notes"/>
          <p:cNvSpPr/>
          <p:nvPr>
            <p:ph idx="2" type="sldImg"/>
          </p:nvPr>
        </p:nvSpPr>
        <p:spPr>
          <a:xfrm>
            <a:off x="1143191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g167f67f77f6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95" name="Google Shape;795;g167f67f77f6_0_57:notes"/>
          <p:cNvSpPr/>
          <p:nvPr>
            <p:ph idx="2" type="sldImg"/>
          </p:nvPr>
        </p:nvSpPr>
        <p:spPr>
          <a:xfrm>
            <a:off x="1143191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7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g167f67f77f6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/>
              <a:t>&gt;&gt; INDEXES</a:t>
            </a:r>
            <a:endParaRPr/>
          </a:p>
        </p:txBody>
      </p:sp>
      <p:sp>
        <p:nvSpPr>
          <p:cNvPr id="809" name="Google Shape;809;g167f67f77f6_0_72:notes"/>
          <p:cNvSpPr/>
          <p:nvPr>
            <p:ph idx="2" type="sldImg"/>
          </p:nvPr>
        </p:nvSpPr>
        <p:spPr>
          <a:xfrm>
            <a:off x="1143191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g167f67f77f6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23" name="Google Shape;823;g167f67f77f6_0_13:notes"/>
          <p:cNvSpPr/>
          <p:nvPr>
            <p:ph idx="2" type="sldImg"/>
          </p:nvPr>
        </p:nvSpPr>
        <p:spPr>
          <a:xfrm>
            <a:off x="1143191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4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g167f67f77f6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36" name="Google Shape;836;g167f67f77f6_0_25:notes"/>
          <p:cNvSpPr/>
          <p:nvPr>
            <p:ph idx="2" type="sldImg"/>
          </p:nvPr>
        </p:nvSpPr>
        <p:spPr>
          <a:xfrm>
            <a:off x="1143191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g167f67f77f6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50" name="Google Shape;850;g167f67f77f6_0_41:notes"/>
          <p:cNvSpPr/>
          <p:nvPr>
            <p:ph idx="2" type="sldImg"/>
          </p:nvPr>
        </p:nvSpPr>
        <p:spPr>
          <a:xfrm>
            <a:off x="1143191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g15bd4d808ab_0_3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65" name="Google Shape;865;g15bd4d808ab_0_382:notes"/>
          <p:cNvSpPr/>
          <p:nvPr>
            <p:ph idx="2" type="sldImg"/>
          </p:nvPr>
        </p:nvSpPr>
        <p:spPr>
          <a:xfrm>
            <a:off x="1143191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5bd4d808ab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/>
              <a:t>SELECT * FROM pessoas;</a:t>
            </a:r>
            <a:endParaRPr/>
          </a:p>
        </p:txBody>
      </p:sp>
      <p:sp>
        <p:nvSpPr>
          <p:cNvPr id="166" name="Google Shape;166;g15bd4d808ab_0_20:notes"/>
          <p:cNvSpPr/>
          <p:nvPr>
            <p:ph idx="2" type="sldImg"/>
          </p:nvPr>
        </p:nvSpPr>
        <p:spPr>
          <a:xfrm>
            <a:off x="1143191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6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g15bd4d808ab_0_4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878" name="Google Shape;878;g15bd4d808ab_0_466:notes"/>
          <p:cNvSpPr/>
          <p:nvPr>
            <p:ph idx="2" type="sldImg"/>
          </p:nvPr>
        </p:nvSpPr>
        <p:spPr>
          <a:xfrm>
            <a:off x="1143191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0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g15bd4d808ab_0_4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92" name="Google Shape;892;g15bd4d808ab_0_479:notes"/>
          <p:cNvSpPr/>
          <p:nvPr>
            <p:ph idx="2" type="sldImg"/>
          </p:nvPr>
        </p:nvSpPr>
        <p:spPr>
          <a:xfrm>
            <a:off x="114320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9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g15bd4d808ab_0_4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 sz="1700"/>
              <a:t>Por exemplo;</a:t>
            </a:r>
            <a:br>
              <a:rPr lang="pt-BR" sz="1700"/>
            </a:br>
            <a:r>
              <a:rPr lang="pt-BR" sz="1700"/>
              <a:t>Para atender as normas formais, cada tabela deve ter colunas relacionadas ao mesmo assunto;</a:t>
            </a:r>
            <a:endParaRPr sz="17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 sz="1700"/>
              <a:t>cliente(</a:t>
            </a:r>
            <a:r>
              <a:rPr lang="pt-BR" sz="1700" u="sng"/>
              <a:t>id</a:t>
            </a:r>
            <a:r>
              <a:rPr lang="pt-BR" sz="1700"/>
              <a:t>, nome,cpf,telefone, id_end);</a:t>
            </a:r>
            <a:endParaRPr sz="17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 sz="1700"/>
              <a:t>endereco(id_end, logradouro, nome, cep, cidade, estado, pais);</a:t>
            </a:r>
            <a:endParaRPr sz="17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7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 sz="1700"/>
              <a:t>Temos duas tabelas, caso queira saber o endereço compledo de determinado cliente, devemos fazer uma </a:t>
            </a:r>
            <a:r>
              <a:rPr lang="pt-BR" sz="1700"/>
              <a:t>consulta</a:t>
            </a:r>
            <a:r>
              <a:rPr lang="pt-BR" sz="1700"/>
              <a:t> com JOIN</a:t>
            </a:r>
            <a:endParaRPr sz="1700"/>
          </a:p>
        </p:txBody>
      </p:sp>
      <p:sp>
        <p:nvSpPr>
          <p:cNvPr id="901" name="Google Shape;901;g15bd4d808ab_0_418:notes"/>
          <p:cNvSpPr/>
          <p:nvPr>
            <p:ph idx="2" type="sldImg"/>
          </p:nvPr>
        </p:nvSpPr>
        <p:spPr>
          <a:xfrm>
            <a:off x="1143191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2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g15bd4d808ab_0_4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/>
              <a:t>Quando criamos uma chave estrangeira em uma tabela, devemos referencia-la de outra tabela.</a:t>
            </a:r>
            <a:br>
              <a:rPr lang="pt-BR"/>
            </a:br>
            <a:r>
              <a:rPr lang="pt-BR"/>
              <a:t>E esse valor deve ser o mesmo nas duas tabelas!</a:t>
            </a:r>
            <a:br>
              <a:rPr lang="pt-BR"/>
            </a:b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14" name="Google Shape;914;g15bd4d808ab_0_430:notes"/>
          <p:cNvSpPr/>
          <p:nvPr>
            <p:ph idx="2" type="sldImg"/>
          </p:nvPr>
        </p:nvSpPr>
        <p:spPr>
          <a:xfrm>
            <a:off x="1143191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g167f67f77f6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28" name="Google Shape;928;g167f67f77f6_0_87:notes"/>
          <p:cNvSpPr/>
          <p:nvPr>
            <p:ph idx="2" type="sldImg"/>
          </p:nvPr>
        </p:nvSpPr>
        <p:spPr>
          <a:xfrm>
            <a:off x="1143191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g167f67f77f6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41" name="Google Shape;941;g167f67f77f6_0_172:notes"/>
          <p:cNvSpPr/>
          <p:nvPr>
            <p:ph idx="2" type="sldImg"/>
          </p:nvPr>
        </p:nvSpPr>
        <p:spPr>
          <a:xfrm>
            <a:off x="1143191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3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g167f67f77f6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55" name="Google Shape;955;g167f67f77f6_0_99:notes"/>
          <p:cNvSpPr/>
          <p:nvPr>
            <p:ph idx="2" type="sldImg"/>
          </p:nvPr>
        </p:nvSpPr>
        <p:spPr>
          <a:xfrm>
            <a:off x="1143191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0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g16686b1962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72" name="Google Shape;972;g16686b1962f_0_0:notes"/>
          <p:cNvSpPr/>
          <p:nvPr>
            <p:ph idx="2" type="sldImg"/>
          </p:nvPr>
        </p:nvSpPr>
        <p:spPr>
          <a:xfrm>
            <a:off x="1143191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4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Google Shape;985;g16686b1962f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86" name="Google Shape;986;g16686b1962f_0_154:notes"/>
          <p:cNvSpPr/>
          <p:nvPr>
            <p:ph idx="2" type="sldImg"/>
          </p:nvPr>
        </p:nvSpPr>
        <p:spPr>
          <a:xfrm>
            <a:off x="1143191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8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g167f67f77f6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00" name="Google Shape;1000;g167f67f77f6_0_111:notes"/>
          <p:cNvSpPr/>
          <p:nvPr>
            <p:ph idx="2" type="sldImg"/>
          </p:nvPr>
        </p:nvSpPr>
        <p:spPr>
          <a:xfrm>
            <a:off x="1143191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5bd4d808ab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/>
              <a:t>SELECT nome,rg FROM pessoas;</a:t>
            </a:r>
            <a:endParaRPr/>
          </a:p>
        </p:txBody>
      </p:sp>
      <p:sp>
        <p:nvSpPr>
          <p:cNvPr id="180" name="Google Shape;180;g15bd4d808ab_0_33:notes"/>
          <p:cNvSpPr/>
          <p:nvPr>
            <p:ph idx="2" type="sldImg"/>
          </p:nvPr>
        </p:nvSpPr>
        <p:spPr>
          <a:xfrm>
            <a:off x="1143191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g16686b1962f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br>
              <a:rPr lang="pt-BR"/>
            </a:b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13" name="Google Shape;1013;g16686b1962f_0_20:notes"/>
          <p:cNvSpPr/>
          <p:nvPr>
            <p:ph idx="2" type="sldImg"/>
          </p:nvPr>
        </p:nvSpPr>
        <p:spPr>
          <a:xfrm>
            <a:off x="1143191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5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1026;g16686b1962f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br>
              <a:rPr lang="pt-BR"/>
            </a:b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27" name="Google Shape;1027;g16686b1962f_0_42:notes"/>
          <p:cNvSpPr/>
          <p:nvPr>
            <p:ph idx="2" type="sldImg"/>
          </p:nvPr>
        </p:nvSpPr>
        <p:spPr>
          <a:xfrm>
            <a:off x="1143191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9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Google Shape;1040;g167f67f77f6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USE constraints;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SELECT * FROM pessoas;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SELECT * FROM enderecos;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SELECT pessoas.nome,pessoas.id, enderecos.*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FROM pessoas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LEFT JOIN enderecos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ON pessoas.id = enderecos.pessoa_id;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-- Retorna todos os registros de pessoas, mesmo que o campo pessoa_id esteja NULL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highlight>
                  <a:srgbClr val="FFFF00"/>
                </a:highlight>
              </a:rPr>
              <a:t>INSERT INTO pessoas(nome,email)</a:t>
            </a:r>
            <a:endParaRPr>
              <a:highlight>
                <a:srgbClr val="FFFF00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highlight>
                  <a:srgbClr val="FFFF00"/>
                </a:highlight>
              </a:rPr>
              <a:t>VALUES ("Julia","julia@gmail.com");</a:t>
            </a:r>
            <a:endParaRPr>
              <a:highlight>
                <a:srgbClr val="FFFF00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SELECT * FROM enderecos; -- Não inseri o ID da JULIA na tabela endereco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SELECT pessoas.nome,pessoas.id, enderecos.*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FROM pessoas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LEFT JOIN enderecos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ON pessoas.id = enderecos.pessoa_id;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41" name="Google Shape;1041;g167f67f77f6_0_123:notes"/>
          <p:cNvSpPr/>
          <p:nvPr>
            <p:ph idx="2" type="sldImg"/>
          </p:nvPr>
        </p:nvSpPr>
        <p:spPr>
          <a:xfrm>
            <a:off x="1143191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0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Google Shape;1061;g16686b1962f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br>
              <a:rPr lang="pt-BR"/>
            </a:b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62" name="Google Shape;1062;g16686b1962f_0_76:notes"/>
          <p:cNvSpPr/>
          <p:nvPr>
            <p:ph idx="2" type="sldImg"/>
          </p:nvPr>
        </p:nvSpPr>
        <p:spPr>
          <a:xfrm>
            <a:off x="1143191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g16686b1962f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/>
              <a:t>#RIGHT JOIN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/>
              <a:t>SELECT * FROM pessoas;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/>
              <a:t>SELECT * FROM enderecos;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/>
              <a:t>SELECT pessoas.nome, enderecos.rua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/>
              <a:t>FROM pessoas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/>
              <a:t>RIGHT JOIN enderecos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/>
              <a:t>ON pessoas.id = enderecos.pessoa_id;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76" name="Google Shape;1076;g16686b1962f_0_91:notes"/>
          <p:cNvSpPr/>
          <p:nvPr>
            <p:ph idx="2" type="sldImg"/>
          </p:nvPr>
        </p:nvSpPr>
        <p:spPr>
          <a:xfrm>
            <a:off x="1143191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5" name="Shape 1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6" name="Google Shape;1096;g167f67f77f6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97" name="Google Shape;1097;g167f67f77f6_0_135:notes"/>
          <p:cNvSpPr/>
          <p:nvPr>
            <p:ph idx="2" type="sldImg"/>
          </p:nvPr>
        </p:nvSpPr>
        <p:spPr>
          <a:xfrm>
            <a:off x="1143191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9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g167f67f77f6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11" name="Google Shape;1111;g167f67f77f6_0_147:notes"/>
          <p:cNvSpPr/>
          <p:nvPr>
            <p:ph idx="2" type="sldImg"/>
          </p:nvPr>
        </p:nvSpPr>
        <p:spPr>
          <a:xfrm>
            <a:off x="1143191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3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Google Shape;1124;g167f67f77f6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25" name="Google Shape;1125;g167f67f77f6_0_159:notes"/>
          <p:cNvSpPr/>
          <p:nvPr>
            <p:ph idx="2" type="sldImg"/>
          </p:nvPr>
        </p:nvSpPr>
        <p:spPr>
          <a:xfrm>
            <a:off x="1143191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4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" name="Google Shape;1145;g16686b1962f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46" name="Google Shape;1146;g16686b1962f_0_127:notes"/>
          <p:cNvSpPr/>
          <p:nvPr>
            <p:ph idx="2" type="sldImg"/>
          </p:nvPr>
        </p:nvSpPr>
        <p:spPr>
          <a:xfrm>
            <a:off x="1143191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1" name="Shape 1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" name="Google Shape;1172;g16686b1962f_0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/>
              <a:t>Fonte:https://www.devmedia.com.br/guia/guia-completo-de-sql/38314</a:t>
            </a:r>
            <a:endParaRPr/>
          </a:p>
        </p:txBody>
      </p:sp>
      <p:sp>
        <p:nvSpPr>
          <p:cNvPr id="1173" name="Google Shape;1173;g16686b1962f_0_174:notes"/>
          <p:cNvSpPr/>
          <p:nvPr>
            <p:ph idx="2" type="sldImg"/>
          </p:nvPr>
        </p:nvSpPr>
        <p:spPr>
          <a:xfrm>
            <a:off x="1143191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5bd4d808ab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/>
              <a:t>CREATE TABLE pessoas (nome VARCHAR (100), cpf CHAR(11), descricao MEDIUMTEXT);</a:t>
            </a:r>
            <a:endParaRPr/>
          </a:p>
        </p:txBody>
      </p:sp>
      <p:sp>
        <p:nvSpPr>
          <p:cNvPr id="193" name="Google Shape;193;g15bd4d808ab_0_45:notes"/>
          <p:cNvSpPr/>
          <p:nvPr>
            <p:ph idx="2" type="sldImg"/>
          </p:nvPr>
        </p:nvSpPr>
        <p:spPr>
          <a:xfrm>
            <a:off x="114320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4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5" name="Google Shape;1185;g15b6c5a849a_1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86" name="Google Shape;1186;g15b6c5a849a_1_125:notes"/>
          <p:cNvSpPr/>
          <p:nvPr>
            <p:ph idx="2" type="sldImg"/>
          </p:nvPr>
        </p:nvSpPr>
        <p:spPr>
          <a:xfrm>
            <a:off x="114320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3" name="Shape 1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4" name="Google Shape;1194;g15b6c5a849a_1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95" name="Google Shape;1195;g15b6c5a849a_1_133:notes"/>
          <p:cNvSpPr/>
          <p:nvPr>
            <p:ph idx="2" type="sldImg"/>
          </p:nvPr>
        </p:nvSpPr>
        <p:spPr>
          <a:xfrm>
            <a:off x="114320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15bd4d808ab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/>
              <a:t>INSERT INTO pessoas(nome,rg,cpf,limite) VALUES ("Josafa","52487963","21536985524", 1313);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07" name="Google Shape;207;g15bd4d808ab_0_58:notes"/>
          <p:cNvSpPr/>
          <p:nvPr>
            <p:ph idx="2" type="sldImg"/>
          </p:nvPr>
        </p:nvSpPr>
        <p:spPr>
          <a:xfrm>
            <a:off x="1143191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992767"/>
            <a:ext cx="8520600" cy="273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3778833"/>
            <a:ext cx="8520600" cy="10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474833"/>
            <a:ext cx="8520600" cy="261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4202967"/>
            <a:ext cx="8520600" cy="173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867800"/>
            <a:ext cx="8520600" cy="112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536633"/>
            <a:ext cx="39999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536633"/>
            <a:ext cx="39999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740800"/>
            <a:ext cx="2808000" cy="100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852800"/>
            <a:ext cx="2808000" cy="423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600200"/>
            <a:ext cx="6367800" cy="545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67"/>
            <a:ext cx="457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644233"/>
            <a:ext cx="4045200" cy="197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3737433"/>
            <a:ext cx="4045200" cy="16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965433"/>
            <a:ext cx="3837000" cy="49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5640767"/>
            <a:ext cx="5998800" cy="80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png"/><Relationship Id="rId4" Type="http://schemas.openxmlformats.org/officeDocument/2006/relationships/image" Target="../media/image2.jpg"/><Relationship Id="rId5" Type="http://schemas.openxmlformats.org/officeDocument/2006/relationships/image" Target="../media/image3.png"/><Relationship Id="rId6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Relationship Id="rId4" Type="http://schemas.openxmlformats.org/officeDocument/2006/relationships/image" Target="../media/image12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.jpg"/><Relationship Id="rId4" Type="http://schemas.openxmlformats.org/officeDocument/2006/relationships/image" Target="../media/image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jpg"/><Relationship Id="rId4" Type="http://schemas.openxmlformats.org/officeDocument/2006/relationships/image" Target="../media/image9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github.com/JulianoSilva05/Banco_de_dados" TargetMode="External"/><Relationship Id="rId4" Type="http://schemas.openxmlformats.org/officeDocument/2006/relationships/image" Target="../media/image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jpg"/><Relationship Id="rId4" Type="http://schemas.openxmlformats.org/officeDocument/2006/relationships/image" Target="../media/image9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8.jpg"/><Relationship Id="rId4" Type="http://schemas.openxmlformats.org/officeDocument/2006/relationships/image" Target="../media/image9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4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4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4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4.png"/><Relationship Id="rId4" Type="http://schemas.openxmlformats.org/officeDocument/2006/relationships/image" Target="../media/image34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4.png"/><Relationship Id="rId4" Type="http://schemas.openxmlformats.org/officeDocument/2006/relationships/image" Target="../media/image26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4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4.png"/><Relationship Id="rId4" Type="http://schemas.openxmlformats.org/officeDocument/2006/relationships/image" Target="../media/image29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4.png"/><Relationship Id="rId4" Type="http://schemas.openxmlformats.org/officeDocument/2006/relationships/image" Target="../media/image19.png"/><Relationship Id="rId5" Type="http://schemas.openxmlformats.org/officeDocument/2006/relationships/image" Target="../media/image24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4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8.jpg"/><Relationship Id="rId4" Type="http://schemas.openxmlformats.org/officeDocument/2006/relationships/image" Target="../media/image9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4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4.png"/><Relationship Id="rId4" Type="http://schemas.openxmlformats.org/officeDocument/2006/relationships/image" Target="../media/image21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4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4.png"/><Relationship Id="rId4" Type="http://schemas.openxmlformats.org/officeDocument/2006/relationships/image" Target="../media/image31.png"/><Relationship Id="rId5" Type="http://schemas.openxmlformats.org/officeDocument/2006/relationships/image" Target="../media/image20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4.png"/><Relationship Id="rId4" Type="http://schemas.openxmlformats.org/officeDocument/2006/relationships/image" Target="../media/image31.png"/><Relationship Id="rId5" Type="http://schemas.openxmlformats.org/officeDocument/2006/relationships/image" Target="../media/image20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4.png"/><Relationship Id="rId4" Type="http://schemas.openxmlformats.org/officeDocument/2006/relationships/image" Target="../media/image25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4.png"/><Relationship Id="rId4" Type="http://schemas.openxmlformats.org/officeDocument/2006/relationships/image" Target="../media/image23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4.png"/><Relationship Id="rId4" Type="http://schemas.openxmlformats.org/officeDocument/2006/relationships/image" Target="../media/image27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4.png"/><Relationship Id="rId4" Type="http://schemas.openxmlformats.org/officeDocument/2006/relationships/image" Target="../media/image27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4.png"/><Relationship Id="rId4" Type="http://schemas.openxmlformats.org/officeDocument/2006/relationships/image" Target="../media/image18.png"/><Relationship Id="rId5" Type="http://schemas.openxmlformats.org/officeDocument/2006/relationships/image" Target="../media/image22.png"/><Relationship Id="rId6" Type="http://schemas.openxmlformats.org/officeDocument/2006/relationships/image" Target="../media/image28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4.png"/><Relationship Id="rId4" Type="http://schemas.openxmlformats.org/officeDocument/2006/relationships/image" Target="../media/image30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4.png"/><Relationship Id="rId4" Type="http://schemas.openxmlformats.org/officeDocument/2006/relationships/image" Target="../media/image22.png"/><Relationship Id="rId5" Type="http://schemas.openxmlformats.org/officeDocument/2006/relationships/image" Target="../media/image36.png"/><Relationship Id="rId6" Type="http://schemas.openxmlformats.org/officeDocument/2006/relationships/image" Target="../media/image41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4.png"/><Relationship Id="rId4" Type="http://schemas.openxmlformats.org/officeDocument/2006/relationships/image" Target="../media/image32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4.png"/><Relationship Id="rId4" Type="http://schemas.openxmlformats.org/officeDocument/2006/relationships/image" Target="../media/image32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4.png"/><Relationship Id="rId4" Type="http://schemas.openxmlformats.org/officeDocument/2006/relationships/image" Target="../media/image35.png"/><Relationship Id="rId5" Type="http://schemas.openxmlformats.org/officeDocument/2006/relationships/image" Target="../media/image33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4.png"/><Relationship Id="rId4" Type="http://schemas.openxmlformats.org/officeDocument/2006/relationships/image" Target="../media/image35.png"/><Relationship Id="rId5" Type="http://schemas.openxmlformats.org/officeDocument/2006/relationships/image" Target="../media/image33.png"/><Relationship Id="rId6" Type="http://schemas.openxmlformats.org/officeDocument/2006/relationships/image" Target="../media/image38.png"/><Relationship Id="rId7" Type="http://schemas.openxmlformats.org/officeDocument/2006/relationships/image" Target="../media/image37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9.xml"/><Relationship Id="rId3" Type="http://schemas.openxmlformats.org/officeDocument/2006/relationships/hyperlink" Target="https://www.devmedia.com.br/guia/guia-completo-de-sql/38314" TargetMode="External"/><Relationship Id="rId4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4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42.png"/><Relationship Id="rId4" Type="http://schemas.openxmlformats.org/officeDocument/2006/relationships/image" Target="../media/image40.png"/><Relationship Id="rId5" Type="http://schemas.openxmlformats.org/officeDocument/2006/relationships/image" Target="../media/image4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A2721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14595"/>
            <a:ext cx="9991501" cy="6949262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799024"/>
            <a:ext cx="8870574" cy="292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13"/>
          <p:cNvPicPr preferRelativeResize="0"/>
          <p:nvPr/>
        </p:nvPicPr>
        <p:blipFill rotWithShape="1">
          <a:blip r:embed="rId5">
            <a:alphaModFix/>
          </a:blip>
          <a:srcRect b="0" l="0" r="0" t="63808"/>
          <a:stretch/>
        </p:blipFill>
        <p:spPr>
          <a:xfrm>
            <a:off x="-423746" y="4376056"/>
            <a:ext cx="9991491" cy="248194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7" name="Google Shape;57;p13"/>
          <p:cNvGrpSpPr/>
          <p:nvPr/>
        </p:nvGrpSpPr>
        <p:grpSpPr>
          <a:xfrm>
            <a:off x="2257349" y="5791824"/>
            <a:ext cx="4622806" cy="589658"/>
            <a:chOff x="2257349" y="5791824"/>
            <a:chExt cx="4622806" cy="589658"/>
          </a:xfrm>
        </p:grpSpPr>
        <p:sp>
          <p:nvSpPr>
            <p:cNvPr id="58" name="Google Shape;58;p13"/>
            <p:cNvSpPr/>
            <p:nvPr/>
          </p:nvSpPr>
          <p:spPr>
            <a:xfrm>
              <a:off x="2257349" y="5791824"/>
              <a:ext cx="4622806" cy="589658"/>
            </a:xfrm>
            <a:prstGeom prst="rect">
              <a:avLst/>
            </a:prstGeom>
            <a:solidFill>
              <a:srgbClr val="CA272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9" name="Google Shape;59;p13"/>
            <p:cNvGrpSpPr/>
            <p:nvPr/>
          </p:nvGrpSpPr>
          <p:grpSpPr>
            <a:xfrm>
              <a:off x="2257349" y="5851978"/>
              <a:ext cx="4622806" cy="469350"/>
              <a:chOff x="925513" y="5075238"/>
              <a:chExt cx="8099425" cy="822325"/>
            </a:xfrm>
          </p:grpSpPr>
          <p:sp>
            <p:nvSpPr>
              <p:cNvPr id="60" name="Google Shape;60;p13"/>
              <p:cNvSpPr/>
              <p:nvPr/>
            </p:nvSpPr>
            <p:spPr>
              <a:xfrm>
                <a:off x="925513" y="5075238"/>
                <a:ext cx="184150" cy="15875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" name="Google Shape;61;p13"/>
              <p:cNvSpPr/>
              <p:nvPr/>
            </p:nvSpPr>
            <p:spPr>
              <a:xfrm>
                <a:off x="925513" y="5235576"/>
                <a:ext cx="184150" cy="14288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" name="Google Shape;62;p13"/>
              <p:cNvSpPr/>
              <p:nvPr/>
            </p:nvSpPr>
            <p:spPr>
              <a:xfrm>
                <a:off x="925513" y="5394326"/>
                <a:ext cx="184150" cy="1905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" name="Google Shape;63;p13"/>
              <p:cNvSpPr/>
              <p:nvPr/>
            </p:nvSpPr>
            <p:spPr>
              <a:xfrm>
                <a:off x="925513" y="5554663"/>
                <a:ext cx="184150" cy="1905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" name="Google Shape;64;p13"/>
              <p:cNvSpPr/>
              <p:nvPr/>
            </p:nvSpPr>
            <p:spPr>
              <a:xfrm>
                <a:off x="925513" y="5718176"/>
                <a:ext cx="184150" cy="15875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" name="Google Shape;65;p13"/>
              <p:cNvSpPr/>
              <p:nvPr/>
            </p:nvSpPr>
            <p:spPr>
              <a:xfrm>
                <a:off x="925513" y="5878513"/>
                <a:ext cx="184150" cy="1905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" name="Google Shape;66;p13"/>
              <p:cNvSpPr/>
              <p:nvPr/>
            </p:nvSpPr>
            <p:spPr>
              <a:xfrm>
                <a:off x="4860926" y="5075238"/>
                <a:ext cx="187325" cy="15875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" name="Google Shape;67;p13"/>
              <p:cNvSpPr/>
              <p:nvPr/>
            </p:nvSpPr>
            <p:spPr>
              <a:xfrm>
                <a:off x="4860926" y="5235576"/>
                <a:ext cx="187325" cy="14288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" name="Google Shape;68;p13"/>
              <p:cNvSpPr/>
              <p:nvPr/>
            </p:nvSpPr>
            <p:spPr>
              <a:xfrm>
                <a:off x="4860926" y="5394326"/>
                <a:ext cx="187325" cy="1905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" name="Google Shape;69;p13"/>
              <p:cNvSpPr/>
              <p:nvPr/>
            </p:nvSpPr>
            <p:spPr>
              <a:xfrm>
                <a:off x="4860926" y="5554663"/>
                <a:ext cx="187325" cy="1905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" name="Google Shape;70;p13"/>
              <p:cNvSpPr/>
              <p:nvPr/>
            </p:nvSpPr>
            <p:spPr>
              <a:xfrm>
                <a:off x="4860926" y="5718176"/>
                <a:ext cx="187325" cy="15875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" name="Google Shape;71;p13"/>
              <p:cNvSpPr/>
              <p:nvPr/>
            </p:nvSpPr>
            <p:spPr>
              <a:xfrm>
                <a:off x="4860926" y="5878513"/>
                <a:ext cx="187325" cy="1905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" name="Google Shape;72;p13"/>
              <p:cNvSpPr/>
              <p:nvPr/>
            </p:nvSpPr>
            <p:spPr>
              <a:xfrm>
                <a:off x="8840788" y="5075238"/>
                <a:ext cx="184150" cy="15875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" name="Google Shape;73;p13"/>
              <p:cNvSpPr/>
              <p:nvPr/>
            </p:nvSpPr>
            <p:spPr>
              <a:xfrm>
                <a:off x="8840788" y="5235576"/>
                <a:ext cx="184150" cy="14288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" name="Google Shape;74;p13"/>
              <p:cNvSpPr/>
              <p:nvPr/>
            </p:nvSpPr>
            <p:spPr>
              <a:xfrm>
                <a:off x="8840788" y="5394326"/>
                <a:ext cx="184150" cy="1905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" name="Google Shape;75;p13"/>
              <p:cNvSpPr/>
              <p:nvPr/>
            </p:nvSpPr>
            <p:spPr>
              <a:xfrm>
                <a:off x="8840788" y="5554663"/>
                <a:ext cx="184150" cy="1905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" name="Google Shape;76;p13"/>
              <p:cNvSpPr/>
              <p:nvPr/>
            </p:nvSpPr>
            <p:spPr>
              <a:xfrm>
                <a:off x="8840788" y="5718176"/>
                <a:ext cx="184150" cy="15875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" name="Google Shape;77;p13"/>
              <p:cNvSpPr/>
              <p:nvPr/>
            </p:nvSpPr>
            <p:spPr>
              <a:xfrm>
                <a:off x="8840788" y="5878513"/>
                <a:ext cx="184150" cy="1905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" name="Google Shape;78;p13"/>
              <p:cNvSpPr/>
              <p:nvPr/>
            </p:nvSpPr>
            <p:spPr>
              <a:xfrm>
                <a:off x="1146176" y="5083176"/>
                <a:ext cx="3605213" cy="803275"/>
              </a:xfrm>
              <a:custGeom>
                <a:rect b="b" l="l" r="r" t="t"/>
                <a:pathLst>
                  <a:path extrusionOk="0" h="211" w="960">
                    <a:moveTo>
                      <a:pt x="917" y="207"/>
                    </a:moveTo>
                    <a:cubicBezTo>
                      <a:pt x="960" y="5"/>
                      <a:pt x="960" y="5"/>
                      <a:pt x="960" y="5"/>
                    </a:cubicBezTo>
                    <a:cubicBezTo>
                      <a:pt x="904" y="5"/>
                      <a:pt x="904" y="5"/>
                      <a:pt x="904" y="5"/>
                    </a:cubicBezTo>
                    <a:cubicBezTo>
                      <a:pt x="861" y="207"/>
                      <a:pt x="861" y="207"/>
                      <a:pt x="861" y="207"/>
                    </a:cubicBezTo>
                    <a:lnTo>
                      <a:pt x="917" y="207"/>
                    </a:lnTo>
                    <a:close/>
                    <a:moveTo>
                      <a:pt x="711" y="128"/>
                    </a:moveTo>
                    <a:cubicBezTo>
                      <a:pt x="757" y="44"/>
                      <a:pt x="757" y="44"/>
                      <a:pt x="757" y="44"/>
                    </a:cubicBezTo>
                    <a:cubicBezTo>
                      <a:pt x="758" y="44"/>
                      <a:pt x="758" y="44"/>
                      <a:pt x="758" y="44"/>
                    </a:cubicBezTo>
                    <a:cubicBezTo>
                      <a:pt x="765" y="128"/>
                      <a:pt x="765" y="128"/>
                      <a:pt x="765" y="128"/>
                    </a:cubicBezTo>
                    <a:lnTo>
                      <a:pt x="711" y="128"/>
                    </a:lnTo>
                    <a:close/>
                    <a:moveTo>
                      <a:pt x="667" y="207"/>
                    </a:moveTo>
                    <a:cubicBezTo>
                      <a:pt x="689" y="168"/>
                      <a:pt x="689" y="168"/>
                      <a:pt x="689" y="168"/>
                    </a:cubicBezTo>
                    <a:cubicBezTo>
                      <a:pt x="771" y="168"/>
                      <a:pt x="771" y="168"/>
                      <a:pt x="771" y="168"/>
                    </a:cubicBezTo>
                    <a:cubicBezTo>
                      <a:pt x="776" y="207"/>
                      <a:pt x="776" y="207"/>
                      <a:pt x="776" y="207"/>
                    </a:cubicBezTo>
                    <a:cubicBezTo>
                      <a:pt x="839" y="207"/>
                      <a:pt x="839" y="207"/>
                      <a:pt x="839" y="207"/>
                    </a:cubicBezTo>
                    <a:cubicBezTo>
                      <a:pt x="802" y="5"/>
                      <a:pt x="802" y="5"/>
                      <a:pt x="802" y="5"/>
                    </a:cubicBezTo>
                    <a:cubicBezTo>
                      <a:pt x="734" y="5"/>
                      <a:pt x="734" y="5"/>
                      <a:pt x="734" y="5"/>
                    </a:cubicBezTo>
                    <a:cubicBezTo>
                      <a:pt x="611" y="207"/>
                      <a:pt x="611" y="207"/>
                      <a:pt x="611" y="207"/>
                    </a:cubicBezTo>
                    <a:lnTo>
                      <a:pt x="667" y="207"/>
                    </a:lnTo>
                    <a:close/>
                    <a:moveTo>
                      <a:pt x="393" y="207"/>
                    </a:moveTo>
                    <a:cubicBezTo>
                      <a:pt x="443" y="207"/>
                      <a:pt x="443" y="207"/>
                      <a:pt x="443" y="207"/>
                    </a:cubicBezTo>
                    <a:cubicBezTo>
                      <a:pt x="476" y="52"/>
                      <a:pt x="476" y="52"/>
                      <a:pt x="476" y="52"/>
                    </a:cubicBezTo>
                    <a:cubicBezTo>
                      <a:pt x="477" y="52"/>
                      <a:pt x="477" y="52"/>
                      <a:pt x="477" y="52"/>
                    </a:cubicBezTo>
                    <a:cubicBezTo>
                      <a:pt x="513" y="207"/>
                      <a:pt x="513" y="207"/>
                      <a:pt x="513" y="207"/>
                    </a:cubicBezTo>
                    <a:cubicBezTo>
                      <a:pt x="590" y="207"/>
                      <a:pt x="590" y="207"/>
                      <a:pt x="590" y="207"/>
                    </a:cubicBezTo>
                    <a:cubicBezTo>
                      <a:pt x="633" y="5"/>
                      <a:pt x="633" y="5"/>
                      <a:pt x="633" y="5"/>
                    </a:cubicBezTo>
                    <a:cubicBezTo>
                      <a:pt x="583" y="5"/>
                      <a:pt x="583" y="5"/>
                      <a:pt x="583" y="5"/>
                    </a:cubicBezTo>
                    <a:cubicBezTo>
                      <a:pt x="551" y="155"/>
                      <a:pt x="551" y="155"/>
                      <a:pt x="551" y="155"/>
                    </a:cubicBezTo>
                    <a:cubicBezTo>
                      <a:pt x="550" y="156"/>
                      <a:pt x="550" y="156"/>
                      <a:pt x="550" y="156"/>
                    </a:cubicBezTo>
                    <a:cubicBezTo>
                      <a:pt x="514" y="5"/>
                      <a:pt x="514" y="5"/>
                      <a:pt x="514" y="5"/>
                    </a:cubicBezTo>
                    <a:cubicBezTo>
                      <a:pt x="436" y="5"/>
                      <a:pt x="436" y="5"/>
                      <a:pt x="436" y="5"/>
                    </a:cubicBezTo>
                    <a:lnTo>
                      <a:pt x="393" y="207"/>
                    </a:lnTo>
                    <a:close/>
                    <a:moveTo>
                      <a:pt x="361" y="207"/>
                    </a:moveTo>
                    <a:cubicBezTo>
                      <a:pt x="369" y="168"/>
                      <a:pt x="369" y="168"/>
                      <a:pt x="369" y="168"/>
                    </a:cubicBezTo>
                    <a:cubicBezTo>
                      <a:pt x="271" y="168"/>
                      <a:pt x="271" y="168"/>
                      <a:pt x="271" y="168"/>
                    </a:cubicBezTo>
                    <a:cubicBezTo>
                      <a:pt x="280" y="125"/>
                      <a:pt x="280" y="125"/>
                      <a:pt x="280" y="125"/>
                    </a:cubicBezTo>
                    <a:cubicBezTo>
                      <a:pt x="371" y="125"/>
                      <a:pt x="371" y="125"/>
                      <a:pt x="371" y="125"/>
                    </a:cubicBezTo>
                    <a:cubicBezTo>
                      <a:pt x="379" y="86"/>
                      <a:pt x="379" y="86"/>
                      <a:pt x="379" y="86"/>
                    </a:cubicBezTo>
                    <a:cubicBezTo>
                      <a:pt x="289" y="86"/>
                      <a:pt x="289" y="86"/>
                      <a:pt x="289" y="86"/>
                    </a:cubicBezTo>
                    <a:cubicBezTo>
                      <a:pt x="298" y="44"/>
                      <a:pt x="298" y="44"/>
                      <a:pt x="298" y="44"/>
                    </a:cubicBezTo>
                    <a:cubicBezTo>
                      <a:pt x="396" y="44"/>
                      <a:pt x="396" y="44"/>
                      <a:pt x="396" y="44"/>
                    </a:cubicBezTo>
                    <a:cubicBezTo>
                      <a:pt x="404" y="5"/>
                      <a:pt x="404" y="5"/>
                      <a:pt x="404" y="5"/>
                    </a:cubicBezTo>
                    <a:cubicBezTo>
                      <a:pt x="250" y="5"/>
                      <a:pt x="250" y="5"/>
                      <a:pt x="250" y="5"/>
                    </a:cubicBezTo>
                    <a:cubicBezTo>
                      <a:pt x="207" y="207"/>
                      <a:pt x="207" y="207"/>
                      <a:pt x="207" y="207"/>
                    </a:cubicBezTo>
                    <a:lnTo>
                      <a:pt x="361" y="207"/>
                    </a:lnTo>
                    <a:close/>
                    <a:moveTo>
                      <a:pt x="199" y="64"/>
                    </a:moveTo>
                    <a:cubicBezTo>
                      <a:pt x="213" y="15"/>
                      <a:pt x="173" y="0"/>
                      <a:pt x="131" y="0"/>
                    </a:cubicBezTo>
                    <a:cubicBezTo>
                      <a:pt x="89" y="0"/>
                      <a:pt x="44" y="14"/>
                      <a:pt x="31" y="62"/>
                    </a:cubicBezTo>
                    <a:cubicBezTo>
                      <a:pt x="27" y="83"/>
                      <a:pt x="33" y="102"/>
                      <a:pt x="51" y="111"/>
                    </a:cubicBezTo>
                    <a:cubicBezTo>
                      <a:pt x="91" y="130"/>
                      <a:pt x="134" y="124"/>
                      <a:pt x="128" y="152"/>
                    </a:cubicBezTo>
                    <a:cubicBezTo>
                      <a:pt x="125" y="165"/>
                      <a:pt x="107" y="172"/>
                      <a:pt x="94" y="172"/>
                    </a:cubicBezTo>
                    <a:cubicBezTo>
                      <a:pt x="74" y="172"/>
                      <a:pt x="62" y="162"/>
                      <a:pt x="67" y="143"/>
                    </a:cubicBezTo>
                    <a:cubicBezTo>
                      <a:pt x="11" y="143"/>
                      <a:pt x="11" y="143"/>
                      <a:pt x="11" y="143"/>
                    </a:cubicBezTo>
                    <a:cubicBezTo>
                      <a:pt x="0" y="198"/>
                      <a:pt x="38" y="211"/>
                      <a:pt x="86" y="211"/>
                    </a:cubicBezTo>
                    <a:cubicBezTo>
                      <a:pt x="132" y="211"/>
                      <a:pt x="179" y="191"/>
                      <a:pt x="188" y="149"/>
                    </a:cubicBezTo>
                    <a:cubicBezTo>
                      <a:pt x="199" y="94"/>
                      <a:pt x="151" y="90"/>
                      <a:pt x="119" y="82"/>
                    </a:cubicBezTo>
                    <a:cubicBezTo>
                      <a:pt x="105" y="78"/>
                      <a:pt x="88" y="73"/>
                      <a:pt x="91" y="58"/>
                    </a:cubicBezTo>
                    <a:cubicBezTo>
                      <a:pt x="93" y="48"/>
                      <a:pt x="106" y="40"/>
                      <a:pt x="119" y="40"/>
                    </a:cubicBezTo>
                    <a:cubicBezTo>
                      <a:pt x="129" y="40"/>
                      <a:pt x="135" y="42"/>
                      <a:pt x="139" y="46"/>
                    </a:cubicBezTo>
                    <a:cubicBezTo>
                      <a:pt x="143" y="50"/>
                      <a:pt x="145" y="56"/>
                      <a:pt x="143" y="64"/>
                    </a:cubicBezTo>
                    <a:lnTo>
                      <a:pt x="199" y="64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" name="Google Shape;79;p13"/>
              <p:cNvSpPr/>
              <p:nvPr/>
            </p:nvSpPr>
            <p:spPr>
              <a:xfrm>
                <a:off x="5157788" y="5078413"/>
                <a:ext cx="3633788" cy="808038"/>
              </a:xfrm>
              <a:custGeom>
                <a:rect b="b" l="l" r="r" t="t"/>
                <a:pathLst>
                  <a:path extrusionOk="0" h="212" w="968">
                    <a:moveTo>
                      <a:pt x="879" y="170"/>
                    </a:moveTo>
                    <a:cubicBezTo>
                      <a:pt x="871" y="171"/>
                      <a:pt x="860" y="173"/>
                      <a:pt x="850" y="173"/>
                    </a:cubicBezTo>
                    <a:cubicBezTo>
                      <a:pt x="809" y="173"/>
                      <a:pt x="795" y="147"/>
                      <a:pt x="803" y="107"/>
                    </a:cubicBezTo>
                    <a:cubicBezTo>
                      <a:pt x="810" y="74"/>
                      <a:pt x="831" y="41"/>
                      <a:pt x="869" y="41"/>
                    </a:cubicBezTo>
                    <a:cubicBezTo>
                      <a:pt x="887" y="41"/>
                      <a:pt x="901" y="47"/>
                      <a:pt x="900" y="66"/>
                    </a:cubicBezTo>
                    <a:cubicBezTo>
                      <a:pt x="956" y="66"/>
                      <a:pt x="956" y="66"/>
                      <a:pt x="956" y="66"/>
                    </a:cubicBezTo>
                    <a:cubicBezTo>
                      <a:pt x="968" y="7"/>
                      <a:pt x="918" y="0"/>
                      <a:pt x="868" y="1"/>
                    </a:cubicBezTo>
                    <a:cubicBezTo>
                      <a:pt x="805" y="3"/>
                      <a:pt x="758" y="44"/>
                      <a:pt x="744" y="107"/>
                    </a:cubicBezTo>
                    <a:cubicBezTo>
                      <a:pt x="731" y="170"/>
                      <a:pt x="761" y="210"/>
                      <a:pt x="824" y="212"/>
                    </a:cubicBezTo>
                    <a:cubicBezTo>
                      <a:pt x="872" y="212"/>
                      <a:pt x="882" y="208"/>
                      <a:pt x="929" y="201"/>
                    </a:cubicBezTo>
                    <a:cubicBezTo>
                      <a:pt x="952" y="93"/>
                      <a:pt x="952" y="93"/>
                      <a:pt x="952" y="93"/>
                    </a:cubicBezTo>
                    <a:cubicBezTo>
                      <a:pt x="855" y="93"/>
                      <a:pt x="855" y="93"/>
                      <a:pt x="855" y="93"/>
                    </a:cubicBezTo>
                    <a:cubicBezTo>
                      <a:pt x="846" y="132"/>
                      <a:pt x="846" y="132"/>
                      <a:pt x="846" y="132"/>
                    </a:cubicBezTo>
                    <a:cubicBezTo>
                      <a:pt x="887" y="132"/>
                      <a:pt x="887" y="132"/>
                      <a:pt x="887" y="132"/>
                    </a:cubicBezTo>
                    <a:lnTo>
                      <a:pt x="879" y="170"/>
                    </a:lnTo>
                    <a:close/>
                    <a:moveTo>
                      <a:pt x="499" y="208"/>
                    </a:moveTo>
                    <a:cubicBezTo>
                      <a:pt x="535" y="37"/>
                      <a:pt x="535" y="37"/>
                      <a:pt x="535" y="37"/>
                    </a:cubicBezTo>
                    <a:cubicBezTo>
                      <a:pt x="536" y="37"/>
                      <a:pt x="536" y="37"/>
                      <a:pt x="536" y="37"/>
                    </a:cubicBezTo>
                    <a:cubicBezTo>
                      <a:pt x="544" y="208"/>
                      <a:pt x="544" y="208"/>
                      <a:pt x="544" y="208"/>
                    </a:cubicBezTo>
                    <a:cubicBezTo>
                      <a:pt x="594" y="208"/>
                      <a:pt x="594" y="208"/>
                      <a:pt x="594" y="208"/>
                    </a:cubicBezTo>
                    <a:cubicBezTo>
                      <a:pt x="678" y="38"/>
                      <a:pt x="678" y="38"/>
                      <a:pt x="678" y="38"/>
                    </a:cubicBezTo>
                    <a:cubicBezTo>
                      <a:pt x="678" y="39"/>
                      <a:pt x="678" y="39"/>
                      <a:pt x="678" y="39"/>
                    </a:cubicBezTo>
                    <a:cubicBezTo>
                      <a:pt x="642" y="208"/>
                      <a:pt x="642" y="208"/>
                      <a:pt x="642" y="208"/>
                    </a:cubicBezTo>
                    <a:cubicBezTo>
                      <a:pt x="691" y="208"/>
                      <a:pt x="691" y="208"/>
                      <a:pt x="691" y="208"/>
                    </a:cubicBezTo>
                    <a:cubicBezTo>
                      <a:pt x="734" y="6"/>
                      <a:pt x="734" y="6"/>
                      <a:pt x="734" y="6"/>
                    </a:cubicBezTo>
                    <a:cubicBezTo>
                      <a:pt x="647" y="6"/>
                      <a:pt x="647" y="6"/>
                      <a:pt x="647" y="6"/>
                    </a:cubicBezTo>
                    <a:cubicBezTo>
                      <a:pt x="586" y="143"/>
                      <a:pt x="586" y="143"/>
                      <a:pt x="586" y="143"/>
                    </a:cubicBezTo>
                    <a:cubicBezTo>
                      <a:pt x="585" y="143"/>
                      <a:pt x="585" y="143"/>
                      <a:pt x="585" y="143"/>
                    </a:cubicBezTo>
                    <a:cubicBezTo>
                      <a:pt x="581" y="6"/>
                      <a:pt x="581" y="6"/>
                      <a:pt x="581" y="6"/>
                    </a:cubicBezTo>
                    <a:cubicBezTo>
                      <a:pt x="493" y="6"/>
                      <a:pt x="493" y="6"/>
                      <a:pt x="493" y="6"/>
                    </a:cubicBezTo>
                    <a:cubicBezTo>
                      <a:pt x="449" y="208"/>
                      <a:pt x="449" y="208"/>
                      <a:pt x="449" y="208"/>
                    </a:cubicBezTo>
                    <a:lnTo>
                      <a:pt x="499" y="208"/>
                    </a:lnTo>
                    <a:close/>
                    <a:moveTo>
                      <a:pt x="418" y="208"/>
                    </a:moveTo>
                    <a:cubicBezTo>
                      <a:pt x="426" y="169"/>
                      <a:pt x="426" y="169"/>
                      <a:pt x="426" y="169"/>
                    </a:cubicBezTo>
                    <a:cubicBezTo>
                      <a:pt x="328" y="169"/>
                      <a:pt x="328" y="169"/>
                      <a:pt x="328" y="169"/>
                    </a:cubicBezTo>
                    <a:cubicBezTo>
                      <a:pt x="337" y="126"/>
                      <a:pt x="337" y="126"/>
                      <a:pt x="337" y="126"/>
                    </a:cubicBezTo>
                    <a:cubicBezTo>
                      <a:pt x="428" y="126"/>
                      <a:pt x="428" y="126"/>
                      <a:pt x="428" y="126"/>
                    </a:cubicBezTo>
                    <a:cubicBezTo>
                      <a:pt x="436" y="87"/>
                      <a:pt x="436" y="87"/>
                      <a:pt x="436" y="87"/>
                    </a:cubicBezTo>
                    <a:cubicBezTo>
                      <a:pt x="346" y="87"/>
                      <a:pt x="346" y="87"/>
                      <a:pt x="346" y="87"/>
                    </a:cubicBezTo>
                    <a:cubicBezTo>
                      <a:pt x="355" y="45"/>
                      <a:pt x="355" y="45"/>
                      <a:pt x="355" y="45"/>
                    </a:cubicBezTo>
                    <a:cubicBezTo>
                      <a:pt x="453" y="45"/>
                      <a:pt x="453" y="45"/>
                      <a:pt x="453" y="45"/>
                    </a:cubicBezTo>
                    <a:cubicBezTo>
                      <a:pt x="461" y="6"/>
                      <a:pt x="461" y="6"/>
                      <a:pt x="461" y="6"/>
                    </a:cubicBezTo>
                    <a:cubicBezTo>
                      <a:pt x="307" y="6"/>
                      <a:pt x="307" y="6"/>
                      <a:pt x="307" y="6"/>
                    </a:cubicBezTo>
                    <a:cubicBezTo>
                      <a:pt x="264" y="208"/>
                      <a:pt x="264" y="208"/>
                      <a:pt x="264" y="208"/>
                    </a:cubicBezTo>
                    <a:lnTo>
                      <a:pt x="418" y="208"/>
                    </a:lnTo>
                    <a:close/>
                    <a:moveTo>
                      <a:pt x="226" y="208"/>
                    </a:moveTo>
                    <a:cubicBezTo>
                      <a:pt x="269" y="6"/>
                      <a:pt x="269" y="6"/>
                      <a:pt x="269" y="6"/>
                    </a:cubicBezTo>
                    <a:cubicBezTo>
                      <a:pt x="213" y="6"/>
                      <a:pt x="213" y="6"/>
                      <a:pt x="213" y="6"/>
                    </a:cubicBezTo>
                    <a:cubicBezTo>
                      <a:pt x="170" y="208"/>
                      <a:pt x="170" y="208"/>
                      <a:pt x="170" y="208"/>
                    </a:cubicBezTo>
                    <a:lnTo>
                      <a:pt x="226" y="208"/>
                    </a:lnTo>
                    <a:close/>
                    <a:moveTo>
                      <a:pt x="72" y="131"/>
                    </a:moveTo>
                    <a:cubicBezTo>
                      <a:pt x="153" y="131"/>
                      <a:pt x="153" y="131"/>
                      <a:pt x="153" y="131"/>
                    </a:cubicBezTo>
                    <a:cubicBezTo>
                      <a:pt x="161" y="92"/>
                      <a:pt x="161" y="92"/>
                      <a:pt x="161" y="92"/>
                    </a:cubicBezTo>
                    <a:cubicBezTo>
                      <a:pt x="80" y="92"/>
                      <a:pt x="80" y="92"/>
                      <a:pt x="80" y="92"/>
                    </a:cubicBezTo>
                    <a:cubicBezTo>
                      <a:pt x="90" y="45"/>
                      <a:pt x="90" y="45"/>
                      <a:pt x="90" y="45"/>
                    </a:cubicBezTo>
                    <a:cubicBezTo>
                      <a:pt x="178" y="45"/>
                      <a:pt x="178" y="45"/>
                      <a:pt x="178" y="45"/>
                    </a:cubicBezTo>
                    <a:cubicBezTo>
                      <a:pt x="186" y="6"/>
                      <a:pt x="186" y="6"/>
                      <a:pt x="186" y="6"/>
                    </a:cubicBezTo>
                    <a:cubicBezTo>
                      <a:pt x="43" y="6"/>
                      <a:pt x="43" y="6"/>
                      <a:pt x="43" y="6"/>
                    </a:cubicBezTo>
                    <a:cubicBezTo>
                      <a:pt x="0" y="208"/>
                      <a:pt x="0" y="208"/>
                      <a:pt x="0" y="208"/>
                    </a:cubicBezTo>
                    <a:cubicBezTo>
                      <a:pt x="56" y="208"/>
                      <a:pt x="56" y="208"/>
                      <a:pt x="56" y="208"/>
                    </a:cubicBezTo>
                    <a:lnTo>
                      <a:pt x="72" y="1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80" name="Google Shape;80;p13"/>
          <p:cNvPicPr preferRelativeResize="0"/>
          <p:nvPr/>
        </p:nvPicPr>
        <p:blipFill rotWithShape="1">
          <a:blip r:embed="rId6">
            <a:alphaModFix/>
          </a:blip>
          <a:srcRect b="58946" l="5211" r="4224" t="31360"/>
          <a:stretch/>
        </p:blipFill>
        <p:spPr>
          <a:xfrm>
            <a:off x="476518" y="2701343"/>
            <a:ext cx="8281116" cy="664711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3"/>
          <p:cNvPicPr preferRelativeResize="0"/>
          <p:nvPr/>
        </p:nvPicPr>
        <p:blipFill rotWithShape="1">
          <a:blip r:embed="rId6">
            <a:alphaModFix/>
          </a:blip>
          <a:srcRect b="47418" l="5211" r="4224" t="41054"/>
          <a:stretch/>
        </p:blipFill>
        <p:spPr>
          <a:xfrm>
            <a:off x="476518" y="3366052"/>
            <a:ext cx="8281116" cy="7906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2"/>
          <p:cNvSpPr/>
          <p:nvPr/>
        </p:nvSpPr>
        <p:spPr>
          <a:xfrm>
            <a:off x="0" y="6769601"/>
            <a:ext cx="9144000" cy="88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Google Shape;224;p22"/>
          <p:cNvSpPr/>
          <p:nvPr/>
        </p:nvSpPr>
        <p:spPr>
          <a:xfrm>
            <a:off x="398221" y="929727"/>
            <a:ext cx="8350500" cy="4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pt-BR" sz="2400">
                <a:solidFill>
                  <a:srgbClr val="CA2721"/>
                </a:solidFill>
              </a:rPr>
              <a:t>WHERE</a:t>
            </a:r>
            <a:endParaRPr b="1" i="0" sz="24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p22"/>
          <p:cNvSpPr/>
          <p:nvPr/>
        </p:nvSpPr>
        <p:spPr>
          <a:xfrm>
            <a:off x="393425" y="1724025"/>
            <a:ext cx="8350500" cy="4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6830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Char char="●"/>
            </a:pPr>
            <a:r>
              <a:rPr b="1" lang="pt-BR" sz="2200">
                <a:solidFill>
                  <a:srgbClr val="3F3F3F"/>
                </a:solidFill>
              </a:rPr>
              <a:t>O </a:t>
            </a:r>
            <a:r>
              <a:rPr b="1" lang="pt-BR" sz="2200">
                <a:solidFill>
                  <a:srgbClr val="3F3F3F"/>
                </a:solidFill>
                <a:highlight>
                  <a:srgbClr val="FFFF00"/>
                </a:highlight>
              </a:rPr>
              <a:t>WHERE </a:t>
            </a:r>
            <a:r>
              <a:rPr b="1" lang="pt-BR" sz="2200">
                <a:solidFill>
                  <a:srgbClr val="3F3F3F"/>
                </a:solidFill>
              </a:rPr>
              <a:t>é uma cláusula de algumas queries, que determina quais registros vamos atualizar;</a:t>
            </a:r>
            <a:endParaRPr b="1" sz="2200">
              <a:solidFill>
                <a:srgbClr val="3F3F3F"/>
              </a:solidFill>
            </a:endParaRPr>
          </a:p>
          <a:p>
            <a:pPr indent="-36830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Char char="●"/>
            </a:pPr>
            <a:r>
              <a:rPr b="1" lang="pt-BR" sz="2200">
                <a:solidFill>
                  <a:srgbClr val="3F3F3F"/>
                </a:solidFill>
              </a:rPr>
              <a:t>Por exemplo: </a:t>
            </a:r>
            <a:r>
              <a:rPr b="1" lang="pt-BR" sz="2200">
                <a:solidFill>
                  <a:srgbClr val="3F3F3F"/>
                </a:solidFill>
                <a:highlight>
                  <a:srgbClr val="FFFF00"/>
                </a:highlight>
              </a:rPr>
              <a:t>WHERE id = 1</a:t>
            </a:r>
            <a:r>
              <a:rPr b="1" lang="pt-BR" sz="2200">
                <a:solidFill>
                  <a:srgbClr val="3F3F3F"/>
                </a:solidFill>
              </a:rPr>
              <a:t>;</a:t>
            </a:r>
            <a:endParaRPr b="1" sz="2200">
              <a:solidFill>
                <a:srgbClr val="3F3F3F"/>
              </a:solidFill>
            </a:endParaRPr>
          </a:p>
          <a:p>
            <a:pPr indent="-36830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Char char="●"/>
            </a:pPr>
            <a:r>
              <a:rPr b="1" lang="pt-BR" sz="2200">
                <a:solidFill>
                  <a:srgbClr val="3F3F3F"/>
                </a:solidFill>
              </a:rPr>
              <a:t>Se não inserirmos esta instruções em atualizações ou remoções, vamos aplicar a todos os dados, o que pode ser um enorme problema;</a:t>
            </a:r>
            <a:endParaRPr b="1" sz="2200">
              <a:solidFill>
                <a:srgbClr val="3F3F3F"/>
              </a:solidFill>
            </a:endParaRPr>
          </a:p>
          <a:p>
            <a:pPr indent="-36830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Char char="●"/>
            </a:pPr>
            <a:r>
              <a:rPr b="1" lang="pt-BR" sz="2200">
                <a:solidFill>
                  <a:srgbClr val="3F3F3F"/>
                </a:solidFill>
              </a:rPr>
              <a:t>Então lembre-se sempre de inserir WHERE em UPDATE e DELETE;</a:t>
            </a:r>
            <a:endParaRPr b="1" sz="2200">
              <a:solidFill>
                <a:srgbClr val="3F3F3F"/>
              </a:solidFill>
            </a:endParaRPr>
          </a:p>
          <a:p>
            <a:pPr indent="-36830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Char char="●"/>
            </a:pPr>
            <a:r>
              <a:rPr b="1" lang="pt-BR" sz="2200">
                <a:solidFill>
                  <a:srgbClr val="3F3F3F"/>
                </a:solidFill>
              </a:rPr>
              <a:t>Depois veremos sua aplicação com SELECT;</a:t>
            </a:r>
            <a:endParaRPr b="1" sz="2200">
              <a:solidFill>
                <a:srgbClr val="3F3F3F"/>
              </a:solidFill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rgbClr val="3F3F3F"/>
              </a:solidFill>
            </a:endParaRPr>
          </a:p>
        </p:txBody>
      </p:sp>
      <p:sp>
        <p:nvSpPr>
          <p:cNvPr id="226" name="Google Shape;226;p22"/>
          <p:cNvSpPr/>
          <p:nvPr/>
        </p:nvSpPr>
        <p:spPr>
          <a:xfrm>
            <a:off x="-141512" y="1664328"/>
            <a:ext cx="288300" cy="403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" name="Google Shape;227;p22"/>
          <p:cNvSpPr/>
          <p:nvPr/>
        </p:nvSpPr>
        <p:spPr>
          <a:xfrm>
            <a:off x="-141514" y="2437162"/>
            <a:ext cx="288300" cy="403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Google Shape;228;p22"/>
          <p:cNvSpPr txBox="1"/>
          <p:nvPr/>
        </p:nvSpPr>
        <p:spPr>
          <a:xfrm>
            <a:off x="395300" y="73925"/>
            <a:ext cx="4457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pt-BR" sz="2800">
                <a:solidFill>
                  <a:srgbClr val="404040"/>
                </a:solidFill>
              </a:rPr>
              <a:t>ATUALIZANDO DADOS</a:t>
            </a:r>
            <a:endParaRPr b="1" i="0" sz="2800" u="none" cap="none" strike="noStrike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p22"/>
          <p:cNvSpPr/>
          <p:nvPr/>
        </p:nvSpPr>
        <p:spPr>
          <a:xfrm>
            <a:off x="0" y="73924"/>
            <a:ext cx="3954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22"/>
          <p:cNvSpPr/>
          <p:nvPr/>
        </p:nvSpPr>
        <p:spPr>
          <a:xfrm>
            <a:off x="4498975" y="73925"/>
            <a:ext cx="46452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1" name="Google Shape;231;p22"/>
          <p:cNvPicPr preferRelativeResize="0"/>
          <p:nvPr/>
        </p:nvPicPr>
        <p:blipFill rotWithShape="1">
          <a:blip r:embed="rId3">
            <a:alphaModFix/>
          </a:blip>
          <a:srcRect b="0" l="75475" r="0" t="93174"/>
          <a:stretch/>
        </p:blipFill>
        <p:spPr>
          <a:xfrm>
            <a:off x="6901542" y="6389914"/>
            <a:ext cx="2242458" cy="4680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3"/>
          <p:cNvSpPr/>
          <p:nvPr/>
        </p:nvSpPr>
        <p:spPr>
          <a:xfrm>
            <a:off x="0" y="6769601"/>
            <a:ext cx="9144000" cy="88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p23"/>
          <p:cNvSpPr/>
          <p:nvPr/>
        </p:nvSpPr>
        <p:spPr>
          <a:xfrm>
            <a:off x="398221" y="929727"/>
            <a:ext cx="8350500" cy="4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p23"/>
          <p:cNvSpPr/>
          <p:nvPr/>
        </p:nvSpPr>
        <p:spPr>
          <a:xfrm>
            <a:off x="393425" y="1724025"/>
            <a:ext cx="8350500" cy="4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rgbClr val="3F3F3F"/>
              </a:solidFill>
            </a:endParaRPr>
          </a:p>
        </p:txBody>
      </p:sp>
      <p:sp>
        <p:nvSpPr>
          <p:cNvPr id="239" name="Google Shape;239;p23"/>
          <p:cNvSpPr/>
          <p:nvPr/>
        </p:nvSpPr>
        <p:spPr>
          <a:xfrm>
            <a:off x="-141512" y="1664328"/>
            <a:ext cx="288300" cy="403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p23"/>
          <p:cNvSpPr/>
          <p:nvPr/>
        </p:nvSpPr>
        <p:spPr>
          <a:xfrm>
            <a:off x="-141514" y="2437162"/>
            <a:ext cx="288300" cy="403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p23"/>
          <p:cNvSpPr txBox="1"/>
          <p:nvPr/>
        </p:nvSpPr>
        <p:spPr>
          <a:xfrm>
            <a:off x="395300" y="73925"/>
            <a:ext cx="4457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pt-BR" sz="2800">
                <a:solidFill>
                  <a:srgbClr val="404040"/>
                </a:solidFill>
              </a:rPr>
              <a:t>ATUALIZANDO DADOS</a:t>
            </a:r>
            <a:endParaRPr b="1" i="0" sz="2800" u="none" cap="none" strike="noStrike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23"/>
          <p:cNvSpPr/>
          <p:nvPr/>
        </p:nvSpPr>
        <p:spPr>
          <a:xfrm>
            <a:off x="0" y="73924"/>
            <a:ext cx="3954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23"/>
          <p:cNvSpPr/>
          <p:nvPr/>
        </p:nvSpPr>
        <p:spPr>
          <a:xfrm>
            <a:off x="4498975" y="73925"/>
            <a:ext cx="46452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4" name="Google Shape;244;p23"/>
          <p:cNvPicPr preferRelativeResize="0"/>
          <p:nvPr/>
        </p:nvPicPr>
        <p:blipFill rotWithShape="1">
          <a:blip r:embed="rId3">
            <a:alphaModFix/>
          </a:blip>
          <a:srcRect b="0" l="75475" r="0" t="93174"/>
          <a:stretch/>
        </p:blipFill>
        <p:spPr>
          <a:xfrm>
            <a:off x="6901542" y="6389914"/>
            <a:ext cx="2242458" cy="4680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2024" y="1474575"/>
            <a:ext cx="7802925" cy="4389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4"/>
          <p:cNvSpPr/>
          <p:nvPr/>
        </p:nvSpPr>
        <p:spPr>
          <a:xfrm>
            <a:off x="0" y="6769601"/>
            <a:ext cx="9144000" cy="88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p24"/>
          <p:cNvSpPr/>
          <p:nvPr/>
        </p:nvSpPr>
        <p:spPr>
          <a:xfrm>
            <a:off x="398221" y="929727"/>
            <a:ext cx="8350500" cy="4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pt-BR" sz="2400">
                <a:solidFill>
                  <a:srgbClr val="CA2721"/>
                </a:solidFill>
              </a:rPr>
              <a:t>SAFE MODE</a:t>
            </a:r>
            <a:endParaRPr b="1" i="0" sz="24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p24"/>
          <p:cNvSpPr/>
          <p:nvPr/>
        </p:nvSpPr>
        <p:spPr>
          <a:xfrm>
            <a:off x="393425" y="1724025"/>
            <a:ext cx="8350500" cy="4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200">
                <a:solidFill>
                  <a:srgbClr val="3F3F3F"/>
                </a:solidFill>
              </a:rPr>
              <a:t>Por segurança, o MySQL Workbench não deixa atualizar um registro sem usar o WHERE em um atributo chave.</a:t>
            </a:r>
            <a:br>
              <a:rPr b="1" lang="pt-BR" sz="2200">
                <a:solidFill>
                  <a:srgbClr val="3F3F3F"/>
                </a:solidFill>
              </a:rPr>
            </a:br>
            <a:r>
              <a:rPr b="1" lang="pt-BR" sz="2200">
                <a:solidFill>
                  <a:srgbClr val="3F3F3F"/>
                </a:solidFill>
              </a:rPr>
              <a:t>Como ainda não aprendemos a incluir atributos-chave, vamos utilizar o comandado:</a:t>
            </a:r>
            <a:endParaRPr b="1" sz="2200">
              <a:solidFill>
                <a:srgbClr val="3F3F3F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200">
                <a:solidFill>
                  <a:srgbClr val="3F3F3F"/>
                </a:solidFill>
                <a:highlight>
                  <a:srgbClr val="FFFF00"/>
                </a:highlight>
              </a:rPr>
              <a:t>SET SQL_SAFE_UPDATES = 0;</a:t>
            </a:r>
            <a:endParaRPr b="1" sz="2200">
              <a:solidFill>
                <a:srgbClr val="3F3F3F"/>
              </a:solidFill>
              <a:highlight>
                <a:srgbClr val="FFFF00"/>
              </a:highlight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2200">
                <a:solidFill>
                  <a:srgbClr val="3F3F3F"/>
                </a:solidFill>
              </a:rPr>
              <a:t>para desativar o SAFE MODE.</a:t>
            </a:r>
            <a:endParaRPr b="1" sz="2200">
              <a:solidFill>
                <a:srgbClr val="3F3F3F"/>
              </a:solidFill>
            </a:endParaRPr>
          </a:p>
        </p:txBody>
      </p:sp>
      <p:sp>
        <p:nvSpPr>
          <p:cNvPr id="253" name="Google Shape;253;p24"/>
          <p:cNvSpPr/>
          <p:nvPr/>
        </p:nvSpPr>
        <p:spPr>
          <a:xfrm>
            <a:off x="-141512" y="1664328"/>
            <a:ext cx="288300" cy="403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p24"/>
          <p:cNvSpPr/>
          <p:nvPr/>
        </p:nvSpPr>
        <p:spPr>
          <a:xfrm>
            <a:off x="-141514" y="2437162"/>
            <a:ext cx="288300" cy="403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p24"/>
          <p:cNvSpPr txBox="1"/>
          <p:nvPr/>
        </p:nvSpPr>
        <p:spPr>
          <a:xfrm>
            <a:off x="395300" y="73925"/>
            <a:ext cx="4457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pt-BR" sz="2800">
                <a:solidFill>
                  <a:srgbClr val="404040"/>
                </a:solidFill>
              </a:rPr>
              <a:t>ATUALIZANDO DADOS</a:t>
            </a:r>
            <a:endParaRPr b="1" i="0" sz="2800" u="none" cap="none" strike="noStrike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24"/>
          <p:cNvSpPr/>
          <p:nvPr/>
        </p:nvSpPr>
        <p:spPr>
          <a:xfrm>
            <a:off x="0" y="73924"/>
            <a:ext cx="3954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Google Shape;257;p24"/>
          <p:cNvSpPr/>
          <p:nvPr/>
        </p:nvSpPr>
        <p:spPr>
          <a:xfrm>
            <a:off x="4498975" y="73925"/>
            <a:ext cx="46452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8" name="Google Shape;258;p24"/>
          <p:cNvPicPr preferRelativeResize="0"/>
          <p:nvPr/>
        </p:nvPicPr>
        <p:blipFill rotWithShape="1">
          <a:blip r:embed="rId3">
            <a:alphaModFix/>
          </a:blip>
          <a:srcRect b="0" l="75475" r="0" t="93174"/>
          <a:stretch/>
        </p:blipFill>
        <p:spPr>
          <a:xfrm>
            <a:off x="6901542" y="6389914"/>
            <a:ext cx="2242458" cy="4680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5"/>
          <p:cNvSpPr/>
          <p:nvPr/>
        </p:nvSpPr>
        <p:spPr>
          <a:xfrm>
            <a:off x="0" y="6769601"/>
            <a:ext cx="9144000" cy="88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25"/>
          <p:cNvSpPr/>
          <p:nvPr/>
        </p:nvSpPr>
        <p:spPr>
          <a:xfrm>
            <a:off x="398221" y="929727"/>
            <a:ext cx="8350500" cy="4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pt-BR" sz="2400">
                <a:solidFill>
                  <a:srgbClr val="CA2721"/>
                </a:solidFill>
              </a:rPr>
              <a:t>WHERE</a:t>
            </a:r>
            <a:endParaRPr b="1" i="0" sz="24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25"/>
          <p:cNvSpPr/>
          <p:nvPr/>
        </p:nvSpPr>
        <p:spPr>
          <a:xfrm>
            <a:off x="393425" y="1724025"/>
            <a:ext cx="8350500" cy="4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200">
                <a:solidFill>
                  <a:srgbClr val="3F3F3F"/>
                </a:solidFill>
              </a:rPr>
              <a:t>● Para atualizar dados vamos utilizar a instrução </a:t>
            </a:r>
            <a:r>
              <a:rPr b="1" lang="pt-BR" sz="2200">
                <a:solidFill>
                  <a:srgbClr val="3F3F3F"/>
                </a:solidFill>
                <a:highlight>
                  <a:srgbClr val="FFFF00"/>
                </a:highlight>
              </a:rPr>
              <a:t>UPDATE</a:t>
            </a:r>
            <a:r>
              <a:rPr b="1" lang="pt-BR" sz="2200">
                <a:solidFill>
                  <a:srgbClr val="3F3F3F"/>
                </a:solidFill>
              </a:rPr>
              <a:t>:</a:t>
            </a:r>
            <a:endParaRPr b="1" sz="2200">
              <a:solidFill>
                <a:srgbClr val="3F3F3F"/>
              </a:solidFill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200">
                <a:solidFill>
                  <a:srgbClr val="3F3F3F"/>
                </a:solidFill>
              </a:rPr>
              <a:t>● </a:t>
            </a:r>
            <a:r>
              <a:rPr b="1" lang="pt-BR" sz="2200">
                <a:solidFill>
                  <a:srgbClr val="3F3F3F"/>
                </a:solidFill>
                <a:highlight>
                  <a:srgbClr val="FFFF00"/>
                </a:highlight>
              </a:rPr>
              <a:t>UPDATE tabela SET &lt;coluna=valor&gt; WHERE &lt;condição&gt;</a:t>
            </a:r>
            <a:endParaRPr b="1" sz="2200">
              <a:solidFill>
                <a:srgbClr val="3F3F3F"/>
              </a:solidFill>
              <a:highlight>
                <a:srgbClr val="FFFF00"/>
              </a:highlight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200">
                <a:solidFill>
                  <a:srgbClr val="3F3F3F"/>
                </a:solidFill>
              </a:rPr>
              <a:t>● Lembre-se de utilizar o WHERE;</a:t>
            </a:r>
            <a:endParaRPr b="1" sz="2200">
              <a:solidFill>
                <a:srgbClr val="3F3F3F"/>
              </a:solidFill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200">
                <a:solidFill>
                  <a:srgbClr val="3F3F3F"/>
                </a:solidFill>
              </a:rPr>
              <a:t>● Podemos inserir mais colunas, separando elas por vírgula;</a:t>
            </a:r>
            <a:endParaRPr b="1" sz="2200">
              <a:solidFill>
                <a:srgbClr val="3F3F3F"/>
              </a:solidFill>
            </a:endParaRPr>
          </a:p>
        </p:txBody>
      </p:sp>
      <p:sp>
        <p:nvSpPr>
          <p:cNvPr id="266" name="Google Shape;266;p25"/>
          <p:cNvSpPr/>
          <p:nvPr/>
        </p:nvSpPr>
        <p:spPr>
          <a:xfrm>
            <a:off x="-141512" y="1664328"/>
            <a:ext cx="288300" cy="403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25"/>
          <p:cNvSpPr/>
          <p:nvPr/>
        </p:nvSpPr>
        <p:spPr>
          <a:xfrm>
            <a:off x="-141514" y="2437162"/>
            <a:ext cx="288300" cy="403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25"/>
          <p:cNvSpPr txBox="1"/>
          <p:nvPr/>
        </p:nvSpPr>
        <p:spPr>
          <a:xfrm>
            <a:off x="395300" y="73925"/>
            <a:ext cx="4457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pt-BR" sz="2800">
                <a:solidFill>
                  <a:srgbClr val="404040"/>
                </a:solidFill>
              </a:rPr>
              <a:t>ATUALIZANDO DADOS</a:t>
            </a:r>
            <a:endParaRPr b="1" i="0" sz="2800" u="none" cap="none" strike="noStrike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p25"/>
          <p:cNvSpPr/>
          <p:nvPr/>
        </p:nvSpPr>
        <p:spPr>
          <a:xfrm>
            <a:off x="0" y="73924"/>
            <a:ext cx="3954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Google Shape;270;p25"/>
          <p:cNvSpPr/>
          <p:nvPr/>
        </p:nvSpPr>
        <p:spPr>
          <a:xfrm>
            <a:off x="4498975" y="73925"/>
            <a:ext cx="46452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1" name="Google Shape;271;p25"/>
          <p:cNvPicPr preferRelativeResize="0"/>
          <p:nvPr/>
        </p:nvPicPr>
        <p:blipFill rotWithShape="1">
          <a:blip r:embed="rId3">
            <a:alphaModFix/>
          </a:blip>
          <a:srcRect b="0" l="75475" r="0" t="93174"/>
          <a:stretch/>
        </p:blipFill>
        <p:spPr>
          <a:xfrm>
            <a:off x="6901542" y="6389914"/>
            <a:ext cx="2242458" cy="4680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6"/>
          <p:cNvSpPr/>
          <p:nvPr/>
        </p:nvSpPr>
        <p:spPr>
          <a:xfrm>
            <a:off x="0" y="6769601"/>
            <a:ext cx="9144000" cy="88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26"/>
          <p:cNvSpPr/>
          <p:nvPr/>
        </p:nvSpPr>
        <p:spPr>
          <a:xfrm>
            <a:off x="398221" y="929727"/>
            <a:ext cx="8350500" cy="4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pt-BR" sz="2400">
                <a:solidFill>
                  <a:srgbClr val="CA2721"/>
                </a:solidFill>
              </a:rPr>
              <a:t>ALTERANDO REGISTROS EM BANCO DE DADOS</a:t>
            </a:r>
            <a:endParaRPr b="1" i="0" sz="24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26"/>
          <p:cNvSpPr/>
          <p:nvPr/>
        </p:nvSpPr>
        <p:spPr>
          <a:xfrm>
            <a:off x="393425" y="1929425"/>
            <a:ext cx="8350500" cy="392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2200">
                <a:solidFill>
                  <a:srgbClr val="3F3F3F"/>
                </a:solidFill>
              </a:rPr>
              <a:t>● Atualize o limite do quarto registro da sua tabela para 1000;</a:t>
            </a:r>
            <a:endParaRPr b="1" sz="2200">
              <a:solidFill>
                <a:srgbClr val="3F3F3F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200">
              <a:solidFill>
                <a:srgbClr val="3F3F3F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rgbClr val="3F3F3F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rgbClr val="3F3F3F"/>
              </a:solidFill>
            </a:endParaRPr>
          </a:p>
        </p:txBody>
      </p:sp>
      <p:sp>
        <p:nvSpPr>
          <p:cNvPr id="279" name="Google Shape;279;p26"/>
          <p:cNvSpPr/>
          <p:nvPr/>
        </p:nvSpPr>
        <p:spPr>
          <a:xfrm>
            <a:off x="403025" y="1330476"/>
            <a:ext cx="8340900" cy="4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pt-BR" sz="2400"/>
              <a:t>Exercício 12</a:t>
            </a:r>
            <a:endParaRPr b="1" sz="2400"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sz="2400"/>
          </a:p>
        </p:txBody>
      </p:sp>
      <p:sp>
        <p:nvSpPr>
          <p:cNvPr id="280" name="Google Shape;280;p26"/>
          <p:cNvSpPr/>
          <p:nvPr/>
        </p:nvSpPr>
        <p:spPr>
          <a:xfrm>
            <a:off x="-141512" y="1664328"/>
            <a:ext cx="288300" cy="403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26"/>
          <p:cNvSpPr/>
          <p:nvPr/>
        </p:nvSpPr>
        <p:spPr>
          <a:xfrm>
            <a:off x="-141514" y="2437162"/>
            <a:ext cx="288300" cy="403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p26"/>
          <p:cNvSpPr txBox="1"/>
          <p:nvPr/>
        </p:nvSpPr>
        <p:spPr>
          <a:xfrm>
            <a:off x="395300" y="73925"/>
            <a:ext cx="3381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lang="pt-BR" sz="2800">
                <a:solidFill>
                  <a:srgbClr val="404040"/>
                </a:solidFill>
              </a:rPr>
              <a:t>UPDATE</a:t>
            </a:r>
            <a:endParaRPr b="1" sz="2800">
              <a:solidFill>
                <a:srgbClr val="404040"/>
              </a:solidFill>
            </a:endParaRPr>
          </a:p>
        </p:txBody>
      </p:sp>
      <p:sp>
        <p:nvSpPr>
          <p:cNvPr id="283" name="Google Shape;283;p26"/>
          <p:cNvSpPr/>
          <p:nvPr/>
        </p:nvSpPr>
        <p:spPr>
          <a:xfrm>
            <a:off x="0" y="73924"/>
            <a:ext cx="3954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p26"/>
          <p:cNvSpPr/>
          <p:nvPr/>
        </p:nvSpPr>
        <p:spPr>
          <a:xfrm>
            <a:off x="3500525" y="73925"/>
            <a:ext cx="56436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5" name="Google Shape;285;p26"/>
          <p:cNvPicPr preferRelativeResize="0"/>
          <p:nvPr/>
        </p:nvPicPr>
        <p:blipFill rotWithShape="1">
          <a:blip r:embed="rId3">
            <a:alphaModFix/>
          </a:blip>
          <a:srcRect b="0" l="75475" r="0" t="93174"/>
          <a:stretch/>
        </p:blipFill>
        <p:spPr>
          <a:xfrm>
            <a:off x="6901542" y="6389914"/>
            <a:ext cx="2242458" cy="4680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27"/>
          <p:cNvSpPr/>
          <p:nvPr/>
        </p:nvSpPr>
        <p:spPr>
          <a:xfrm>
            <a:off x="0" y="6769601"/>
            <a:ext cx="9144000" cy="88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p27"/>
          <p:cNvSpPr/>
          <p:nvPr/>
        </p:nvSpPr>
        <p:spPr>
          <a:xfrm>
            <a:off x="398221" y="929727"/>
            <a:ext cx="8350500" cy="4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pt-BR" sz="2400">
                <a:solidFill>
                  <a:srgbClr val="CA2721"/>
                </a:solidFill>
              </a:rPr>
              <a:t>DELETE</a:t>
            </a:r>
            <a:endParaRPr b="1" i="0" sz="24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27"/>
          <p:cNvSpPr/>
          <p:nvPr/>
        </p:nvSpPr>
        <p:spPr>
          <a:xfrm>
            <a:off x="393425" y="1724025"/>
            <a:ext cx="8350500" cy="4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200">
                <a:solidFill>
                  <a:srgbClr val="3F3F3F"/>
                </a:solidFill>
              </a:rPr>
              <a:t>Para deletar dados utilizaremos a instrução DELETE:</a:t>
            </a:r>
            <a:endParaRPr b="1" sz="2200">
              <a:solidFill>
                <a:srgbClr val="3F3F3F"/>
              </a:solidFill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200">
                <a:solidFill>
                  <a:srgbClr val="3F3F3F"/>
                </a:solidFill>
              </a:rPr>
              <a:t>● </a:t>
            </a:r>
            <a:r>
              <a:rPr b="1" lang="pt-BR" sz="2200">
                <a:solidFill>
                  <a:srgbClr val="3F3F3F"/>
                </a:solidFill>
                <a:highlight>
                  <a:srgbClr val="FFFF00"/>
                </a:highlight>
              </a:rPr>
              <a:t>DELETE FROM &lt;tabela&gt; WHERE &lt;condição&gt;</a:t>
            </a:r>
            <a:endParaRPr b="1" sz="2200">
              <a:solidFill>
                <a:srgbClr val="3F3F3F"/>
              </a:solidFill>
              <a:highlight>
                <a:srgbClr val="FFFF00"/>
              </a:highlight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200">
                <a:solidFill>
                  <a:srgbClr val="3F3F3F"/>
                </a:solidFill>
              </a:rPr>
              <a:t>● Lembre-se de utilizar o WHERE, se não deletaremos todos os dados;</a:t>
            </a:r>
            <a:endParaRPr b="1" sz="2200">
              <a:solidFill>
                <a:srgbClr val="3F3F3F"/>
              </a:solidFill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200">
                <a:solidFill>
                  <a:srgbClr val="3F3F3F"/>
                </a:solidFill>
              </a:rPr>
              <a:t>● A quantidade de dados removidos depende do WHERE;</a:t>
            </a:r>
            <a:endParaRPr b="1" sz="2200">
              <a:solidFill>
                <a:srgbClr val="3F3F3F"/>
              </a:solidFill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rgbClr val="3F3F3F"/>
              </a:solidFill>
            </a:endParaRPr>
          </a:p>
        </p:txBody>
      </p:sp>
      <p:sp>
        <p:nvSpPr>
          <p:cNvPr id="293" name="Google Shape;293;p27"/>
          <p:cNvSpPr/>
          <p:nvPr/>
        </p:nvSpPr>
        <p:spPr>
          <a:xfrm>
            <a:off x="-141512" y="1664328"/>
            <a:ext cx="288300" cy="403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p27"/>
          <p:cNvSpPr/>
          <p:nvPr/>
        </p:nvSpPr>
        <p:spPr>
          <a:xfrm>
            <a:off x="-141514" y="2437162"/>
            <a:ext cx="288300" cy="403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27"/>
          <p:cNvSpPr txBox="1"/>
          <p:nvPr/>
        </p:nvSpPr>
        <p:spPr>
          <a:xfrm>
            <a:off x="395300" y="73925"/>
            <a:ext cx="4457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pt-BR" sz="2800">
                <a:solidFill>
                  <a:srgbClr val="404040"/>
                </a:solidFill>
              </a:rPr>
              <a:t>DELETANDO DADOS</a:t>
            </a:r>
            <a:endParaRPr b="1" i="0" sz="2800" u="none" cap="none" strike="noStrike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27"/>
          <p:cNvSpPr/>
          <p:nvPr/>
        </p:nvSpPr>
        <p:spPr>
          <a:xfrm>
            <a:off x="0" y="73924"/>
            <a:ext cx="3954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" name="Google Shape;297;p27"/>
          <p:cNvSpPr/>
          <p:nvPr/>
        </p:nvSpPr>
        <p:spPr>
          <a:xfrm>
            <a:off x="4498975" y="73925"/>
            <a:ext cx="46452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8" name="Google Shape;298;p27"/>
          <p:cNvPicPr preferRelativeResize="0"/>
          <p:nvPr/>
        </p:nvPicPr>
        <p:blipFill rotWithShape="1">
          <a:blip r:embed="rId3">
            <a:alphaModFix/>
          </a:blip>
          <a:srcRect b="0" l="75475" r="0" t="93174"/>
          <a:stretch/>
        </p:blipFill>
        <p:spPr>
          <a:xfrm>
            <a:off x="6901542" y="6389914"/>
            <a:ext cx="2242458" cy="4680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28"/>
          <p:cNvSpPr/>
          <p:nvPr/>
        </p:nvSpPr>
        <p:spPr>
          <a:xfrm>
            <a:off x="0" y="6769601"/>
            <a:ext cx="9144000" cy="88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p28"/>
          <p:cNvSpPr/>
          <p:nvPr/>
        </p:nvSpPr>
        <p:spPr>
          <a:xfrm>
            <a:off x="398221" y="929727"/>
            <a:ext cx="8350500" cy="4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pt-BR" sz="2400">
                <a:solidFill>
                  <a:srgbClr val="CA2721"/>
                </a:solidFill>
              </a:rPr>
              <a:t>DELETE</a:t>
            </a:r>
            <a:endParaRPr b="1" i="0" sz="24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" name="Google Shape;305;p28"/>
          <p:cNvSpPr/>
          <p:nvPr/>
        </p:nvSpPr>
        <p:spPr>
          <a:xfrm>
            <a:off x="393425" y="1929425"/>
            <a:ext cx="8350500" cy="392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68300" lvl="0" marL="457200" rtl="0" algn="just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Char char="●"/>
            </a:pPr>
            <a:r>
              <a:rPr b="1" lang="pt-BR" sz="2200">
                <a:solidFill>
                  <a:srgbClr val="3F3F3F"/>
                </a:solidFill>
              </a:rPr>
              <a:t>Delete registros que tenham limites maiores que 1000;</a:t>
            </a:r>
            <a:endParaRPr b="1" sz="2200">
              <a:solidFill>
                <a:srgbClr val="3F3F3F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rgbClr val="3F3F3F"/>
              </a:solidFill>
            </a:endParaRPr>
          </a:p>
        </p:txBody>
      </p:sp>
      <p:sp>
        <p:nvSpPr>
          <p:cNvPr id="306" name="Google Shape;306;p28"/>
          <p:cNvSpPr/>
          <p:nvPr/>
        </p:nvSpPr>
        <p:spPr>
          <a:xfrm>
            <a:off x="403025" y="1330476"/>
            <a:ext cx="8340900" cy="4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pt-BR" sz="2400"/>
              <a:t>Exercício 13</a:t>
            </a:r>
            <a:endParaRPr b="1" sz="2400"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sz="2400"/>
          </a:p>
        </p:txBody>
      </p:sp>
      <p:sp>
        <p:nvSpPr>
          <p:cNvPr id="307" name="Google Shape;307;p28"/>
          <p:cNvSpPr/>
          <p:nvPr/>
        </p:nvSpPr>
        <p:spPr>
          <a:xfrm>
            <a:off x="-141512" y="1664328"/>
            <a:ext cx="288300" cy="403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" name="Google Shape;308;p28"/>
          <p:cNvSpPr/>
          <p:nvPr/>
        </p:nvSpPr>
        <p:spPr>
          <a:xfrm>
            <a:off x="-141514" y="2437162"/>
            <a:ext cx="288300" cy="403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p28"/>
          <p:cNvSpPr txBox="1"/>
          <p:nvPr/>
        </p:nvSpPr>
        <p:spPr>
          <a:xfrm>
            <a:off x="395300" y="73925"/>
            <a:ext cx="3381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lang="pt-BR" sz="2800">
                <a:solidFill>
                  <a:srgbClr val="404040"/>
                </a:solidFill>
              </a:rPr>
              <a:t>DELETE</a:t>
            </a:r>
            <a:endParaRPr b="1" sz="2800">
              <a:solidFill>
                <a:srgbClr val="404040"/>
              </a:solidFill>
            </a:endParaRPr>
          </a:p>
        </p:txBody>
      </p:sp>
      <p:sp>
        <p:nvSpPr>
          <p:cNvPr id="310" name="Google Shape;310;p28"/>
          <p:cNvSpPr/>
          <p:nvPr/>
        </p:nvSpPr>
        <p:spPr>
          <a:xfrm>
            <a:off x="0" y="73924"/>
            <a:ext cx="3954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28"/>
          <p:cNvSpPr/>
          <p:nvPr/>
        </p:nvSpPr>
        <p:spPr>
          <a:xfrm>
            <a:off x="3500525" y="73925"/>
            <a:ext cx="56436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2" name="Google Shape;312;p28"/>
          <p:cNvPicPr preferRelativeResize="0"/>
          <p:nvPr/>
        </p:nvPicPr>
        <p:blipFill rotWithShape="1">
          <a:blip r:embed="rId3">
            <a:alphaModFix/>
          </a:blip>
          <a:srcRect b="0" l="75475" r="0" t="93174"/>
          <a:stretch/>
        </p:blipFill>
        <p:spPr>
          <a:xfrm>
            <a:off x="6901542" y="6389914"/>
            <a:ext cx="2242458" cy="4680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A2721"/>
        </a:solidFill>
      </p:bgPr>
    </p:bg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" name="Google Shape;317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29"/>
          <p:cNvSpPr txBox="1"/>
          <p:nvPr/>
        </p:nvSpPr>
        <p:spPr>
          <a:xfrm>
            <a:off x="191879" y="2601108"/>
            <a:ext cx="87714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pt-BR" sz="4000">
                <a:solidFill>
                  <a:schemeClr val="lt1"/>
                </a:solidFill>
              </a:rPr>
              <a:t>SELECT</a:t>
            </a:r>
            <a:endParaRPr b="0" i="0" sz="4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" name="Google Shape;319;p29"/>
          <p:cNvSpPr txBox="1"/>
          <p:nvPr/>
        </p:nvSpPr>
        <p:spPr>
          <a:xfrm>
            <a:off x="239700" y="3591880"/>
            <a:ext cx="8723400" cy="4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20" name="Google Shape;320;p29"/>
          <p:cNvCxnSpPr/>
          <p:nvPr/>
        </p:nvCxnSpPr>
        <p:spPr>
          <a:xfrm>
            <a:off x="1703614" y="3417901"/>
            <a:ext cx="57369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dash"/>
            <a:miter lim="800000"/>
            <a:headEnd len="sm" w="sm" type="none"/>
            <a:tailEnd len="sm" w="sm" type="none"/>
          </a:ln>
        </p:spPr>
      </p:cxnSp>
      <p:pic>
        <p:nvPicPr>
          <p:cNvPr id="321" name="Google Shape;321;p29"/>
          <p:cNvPicPr preferRelativeResize="0"/>
          <p:nvPr/>
        </p:nvPicPr>
        <p:blipFill rotWithShape="1">
          <a:blip r:embed="rId4">
            <a:alphaModFix/>
          </a:blip>
          <a:srcRect b="0" l="75356" r="0" t="93174"/>
          <a:stretch/>
        </p:blipFill>
        <p:spPr>
          <a:xfrm>
            <a:off x="6890656" y="6389914"/>
            <a:ext cx="2253342" cy="4680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3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30"/>
          <p:cNvSpPr/>
          <p:nvPr/>
        </p:nvSpPr>
        <p:spPr>
          <a:xfrm>
            <a:off x="0" y="6769601"/>
            <a:ext cx="9144000" cy="88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30"/>
          <p:cNvSpPr/>
          <p:nvPr/>
        </p:nvSpPr>
        <p:spPr>
          <a:xfrm>
            <a:off x="398221" y="929727"/>
            <a:ext cx="8350500" cy="4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pt-BR" sz="2400">
                <a:solidFill>
                  <a:srgbClr val="CA2721"/>
                </a:solidFill>
              </a:rPr>
              <a:t>A IMPORTÂNCIA DO SELECT</a:t>
            </a:r>
            <a:endParaRPr b="1" i="0" sz="24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" name="Google Shape;328;p30"/>
          <p:cNvSpPr/>
          <p:nvPr/>
        </p:nvSpPr>
        <p:spPr>
          <a:xfrm>
            <a:off x="393425" y="1724025"/>
            <a:ext cx="8350500" cy="4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200">
                <a:solidFill>
                  <a:schemeClr val="dk1"/>
                </a:solidFill>
              </a:rPr>
              <a:t>● A maioria das queries em um banco de dados são de consulta;</a:t>
            </a:r>
            <a:endParaRPr b="1" sz="2200">
              <a:solidFill>
                <a:schemeClr val="dk1"/>
              </a:solidFill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200">
                <a:solidFill>
                  <a:schemeClr val="dk1"/>
                </a:solidFill>
              </a:rPr>
              <a:t>● E é também o comando com mais variações;</a:t>
            </a:r>
            <a:endParaRPr b="1" sz="2200">
              <a:solidFill>
                <a:schemeClr val="dk1"/>
              </a:solidFill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200">
                <a:solidFill>
                  <a:schemeClr val="dk1"/>
                </a:solidFill>
              </a:rPr>
              <a:t>● Para receber detalhados resultados, precisamos aprender todo o poder do SELECT;</a:t>
            </a:r>
            <a:endParaRPr b="1" sz="2200">
              <a:solidFill>
                <a:schemeClr val="dk1"/>
              </a:solidFill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200">
                <a:solidFill>
                  <a:schemeClr val="dk1"/>
                </a:solidFill>
              </a:rPr>
              <a:t>● Desta maneira criaremos filtros avançados e conseguiremos atingir o resultado desejado facilmente;</a:t>
            </a:r>
            <a:endParaRPr b="1" sz="2200">
              <a:solidFill>
                <a:schemeClr val="dk1"/>
              </a:solidFill>
            </a:endParaRPr>
          </a:p>
        </p:txBody>
      </p:sp>
      <p:sp>
        <p:nvSpPr>
          <p:cNvPr id="329" name="Google Shape;329;p30"/>
          <p:cNvSpPr/>
          <p:nvPr/>
        </p:nvSpPr>
        <p:spPr>
          <a:xfrm>
            <a:off x="-141512" y="1664328"/>
            <a:ext cx="288300" cy="403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" name="Google Shape;330;p30"/>
          <p:cNvSpPr/>
          <p:nvPr/>
        </p:nvSpPr>
        <p:spPr>
          <a:xfrm>
            <a:off x="-141514" y="2437162"/>
            <a:ext cx="288300" cy="403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30"/>
          <p:cNvSpPr txBox="1"/>
          <p:nvPr/>
        </p:nvSpPr>
        <p:spPr>
          <a:xfrm>
            <a:off x="395300" y="73925"/>
            <a:ext cx="4457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pt-BR" sz="2800">
                <a:solidFill>
                  <a:schemeClr val="dk1"/>
                </a:solidFill>
              </a:rPr>
              <a:t>SELECT</a:t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" name="Google Shape;332;p30"/>
          <p:cNvSpPr/>
          <p:nvPr/>
        </p:nvSpPr>
        <p:spPr>
          <a:xfrm>
            <a:off x="0" y="73924"/>
            <a:ext cx="3954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" name="Google Shape;333;p30"/>
          <p:cNvSpPr/>
          <p:nvPr/>
        </p:nvSpPr>
        <p:spPr>
          <a:xfrm>
            <a:off x="4498975" y="73925"/>
            <a:ext cx="46452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4" name="Google Shape;334;p30"/>
          <p:cNvPicPr preferRelativeResize="0"/>
          <p:nvPr/>
        </p:nvPicPr>
        <p:blipFill rotWithShape="1">
          <a:blip r:embed="rId3">
            <a:alphaModFix/>
          </a:blip>
          <a:srcRect b="0" l="75475" r="0" t="93174"/>
          <a:stretch/>
        </p:blipFill>
        <p:spPr>
          <a:xfrm>
            <a:off x="6901542" y="6389914"/>
            <a:ext cx="2242458" cy="4680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1"/>
          <p:cNvSpPr/>
          <p:nvPr/>
        </p:nvSpPr>
        <p:spPr>
          <a:xfrm>
            <a:off x="0" y="6769601"/>
            <a:ext cx="9144000" cy="88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Google Shape;340;p31"/>
          <p:cNvSpPr/>
          <p:nvPr/>
        </p:nvSpPr>
        <p:spPr>
          <a:xfrm>
            <a:off x="398221" y="929727"/>
            <a:ext cx="8350500" cy="4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pt-BR" sz="2400">
                <a:solidFill>
                  <a:srgbClr val="CA2721"/>
                </a:solidFill>
              </a:rPr>
              <a:t>OPERADORES</a:t>
            </a:r>
            <a:endParaRPr b="1" i="0" sz="24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" name="Google Shape;341;p31"/>
          <p:cNvSpPr/>
          <p:nvPr/>
        </p:nvSpPr>
        <p:spPr>
          <a:xfrm>
            <a:off x="393425" y="1724025"/>
            <a:ext cx="8350500" cy="4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200">
                <a:solidFill>
                  <a:schemeClr val="dk1"/>
                </a:solidFill>
              </a:rPr>
              <a:t>● Comparação (&gt;, &lt;, &gt;=, &lt;=, =): estes operadores vão filtrar dados baseados nas comparações;</a:t>
            </a:r>
            <a:endParaRPr b="1" sz="2200">
              <a:solidFill>
                <a:schemeClr val="dk1"/>
              </a:solidFill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200">
                <a:solidFill>
                  <a:schemeClr val="dk1"/>
                </a:solidFill>
              </a:rPr>
              <a:t>● </a:t>
            </a:r>
            <a:r>
              <a:rPr b="1" lang="pt-BR" sz="2200">
                <a:solidFill>
                  <a:schemeClr val="dk1"/>
                </a:solidFill>
                <a:highlight>
                  <a:srgbClr val="FFFF00"/>
                </a:highlight>
              </a:rPr>
              <a:t>BETWEEN</a:t>
            </a:r>
            <a:r>
              <a:rPr b="1" lang="pt-BR" sz="2200">
                <a:solidFill>
                  <a:schemeClr val="dk1"/>
                </a:solidFill>
              </a:rPr>
              <a:t>: Seleção entre um intervalo;</a:t>
            </a:r>
            <a:endParaRPr b="1" sz="2200">
              <a:solidFill>
                <a:schemeClr val="dk1"/>
              </a:solidFill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200">
                <a:solidFill>
                  <a:schemeClr val="dk1"/>
                </a:solidFill>
              </a:rPr>
              <a:t>● </a:t>
            </a:r>
            <a:r>
              <a:rPr b="1" lang="pt-BR" sz="2200">
                <a:solidFill>
                  <a:schemeClr val="dk1"/>
                </a:solidFill>
                <a:highlight>
                  <a:srgbClr val="FFFF00"/>
                </a:highlight>
              </a:rPr>
              <a:t>LIKE</a:t>
            </a:r>
            <a:r>
              <a:rPr b="1" lang="pt-BR" sz="2200">
                <a:solidFill>
                  <a:schemeClr val="dk1"/>
                </a:solidFill>
              </a:rPr>
              <a:t>: Seleção por meio de algum padrão;</a:t>
            </a:r>
            <a:endParaRPr b="1" sz="2200">
              <a:solidFill>
                <a:schemeClr val="dk1"/>
              </a:solidFill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200">
                <a:solidFill>
                  <a:schemeClr val="dk1"/>
                </a:solidFill>
              </a:rPr>
              <a:t>● </a:t>
            </a:r>
            <a:r>
              <a:rPr b="1" lang="pt-BR" sz="2200">
                <a:solidFill>
                  <a:schemeClr val="dk1"/>
                </a:solidFill>
                <a:highlight>
                  <a:srgbClr val="FFFF00"/>
                </a:highlight>
              </a:rPr>
              <a:t>IN</a:t>
            </a:r>
            <a:r>
              <a:rPr b="1" lang="pt-BR" sz="2200">
                <a:solidFill>
                  <a:schemeClr val="dk1"/>
                </a:solidFill>
              </a:rPr>
              <a:t>: Seleção entre um conjunto de valores específicos;</a:t>
            </a:r>
            <a:endParaRPr b="1" sz="2200">
              <a:solidFill>
                <a:schemeClr val="dk1"/>
              </a:solidFill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rgbClr val="3F3F3F"/>
              </a:solidFill>
            </a:endParaRPr>
          </a:p>
        </p:txBody>
      </p:sp>
      <p:sp>
        <p:nvSpPr>
          <p:cNvPr id="342" name="Google Shape;342;p31"/>
          <p:cNvSpPr/>
          <p:nvPr/>
        </p:nvSpPr>
        <p:spPr>
          <a:xfrm>
            <a:off x="-141512" y="1664328"/>
            <a:ext cx="288300" cy="403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" name="Google Shape;343;p31"/>
          <p:cNvSpPr/>
          <p:nvPr/>
        </p:nvSpPr>
        <p:spPr>
          <a:xfrm>
            <a:off x="-141514" y="2437162"/>
            <a:ext cx="288300" cy="403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" name="Google Shape;344;p31"/>
          <p:cNvSpPr txBox="1"/>
          <p:nvPr/>
        </p:nvSpPr>
        <p:spPr>
          <a:xfrm>
            <a:off x="395300" y="73925"/>
            <a:ext cx="4457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pt-BR" sz="2800">
                <a:solidFill>
                  <a:schemeClr val="dk1"/>
                </a:solidFill>
              </a:rPr>
              <a:t>SELECT</a:t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" name="Google Shape;345;p31"/>
          <p:cNvSpPr/>
          <p:nvPr/>
        </p:nvSpPr>
        <p:spPr>
          <a:xfrm>
            <a:off x="0" y="73924"/>
            <a:ext cx="3954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" name="Google Shape;346;p31"/>
          <p:cNvSpPr/>
          <p:nvPr/>
        </p:nvSpPr>
        <p:spPr>
          <a:xfrm>
            <a:off x="4498975" y="73925"/>
            <a:ext cx="46452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7" name="Google Shape;347;p31"/>
          <p:cNvPicPr preferRelativeResize="0"/>
          <p:nvPr/>
        </p:nvPicPr>
        <p:blipFill rotWithShape="1">
          <a:blip r:embed="rId3">
            <a:alphaModFix/>
          </a:blip>
          <a:srcRect b="0" l="75475" r="0" t="93174"/>
          <a:stretch/>
        </p:blipFill>
        <p:spPr>
          <a:xfrm>
            <a:off x="6901542" y="6389914"/>
            <a:ext cx="2242458" cy="4680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A2721"/>
        </a:solid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347475" cy="7010599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4"/>
          <p:cNvSpPr txBox="1"/>
          <p:nvPr/>
        </p:nvSpPr>
        <p:spPr>
          <a:xfrm>
            <a:off x="191879" y="2601108"/>
            <a:ext cx="8771400" cy="7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pt-BR" sz="4000">
                <a:solidFill>
                  <a:schemeClr val="lt1"/>
                </a:solidFill>
              </a:rPr>
              <a:t>BANCO DE DADOS</a:t>
            </a:r>
            <a:endParaRPr b="0" i="0" sz="4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14"/>
          <p:cNvSpPr txBox="1"/>
          <p:nvPr/>
        </p:nvSpPr>
        <p:spPr>
          <a:xfrm>
            <a:off x="239700" y="3591880"/>
            <a:ext cx="8723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9" name="Google Shape;89;p14"/>
          <p:cNvCxnSpPr/>
          <p:nvPr/>
        </p:nvCxnSpPr>
        <p:spPr>
          <a:xfrm>
            <a:off x="1703614" y="3417901"/>
            <a:ext cx="57369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dash"/>
            <a:miter lim="800000"/>
            <a:headEnd len="sm" w="sm" type="none"/>
            <a:tailEnd len="sm" w="sm" type="none"/>
          </a:ln>
        </p:spPr>
      </p:cxnSp>
      <p:pic>
        <p:nvPicPr>
          <p:cNvPr id="90" name="Google Shape;90;p14"/>
          <p:cNvPicPr preferRelativeResize="0"/>
          <p:nvPr/>
        </p:nvPicPr>
        <p:blipFill rotWithShape="1">
          <a:blip r:embed="rId4">
            <a:alphaModFix/>
          </a:blip>
          <a:srcRect b="0" l="75357" r="0" t="93175"/>
          <a:stretch/>
        </p:blipFill>
        <p:spPr>
          <a:xfrm>
            <a:off x="6890656" y="6389914"/>
            <a:ext cx="2253342" cy="4680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32"/>
          <p:cNvSpPr/>
          <p:nvPr/>
        </p:nvSpPr>
        <p:spPr>
          <a:xfrm>
            <a:off x="0" y="6769601"/>
            <a:ext cx="9144000" cy="88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3" name="Google Shape;353;p32"/>
          <p:cNvSpPr/>
          <p:nvPr/>
        </p:nvSpPr>
        <p:spPr>
          <a:xfrm>
            <a:off x="398221" y="929727"/>
            <a:ext cx="8350500" cy="4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pt-BR" sz="2400">
                <a:solidFill>
                  <a:srgbClr val="CA2721"/>
                </a:solidFill>
              </a:rPr>
              <a:t>CLÁUSULA WHERE</a:t>
            </a:r>
            <a:endParaRPr b="1" i="0" sz="24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" name="Google Shape;354;p32"/>
          <p:cNvSpPr/>
          <p:nvPr/>
        </p:nvSpPr>
        <p:spPr>
          <a:xfrm>
            <a:off x="355275" y="1724325"/>
            <a:ext cx="8350500" cy="4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200">
                <a:solidFill>
                  <a:schemeClr val="dk1"/>
                </a:solidFill>
              </a:rPr>
              <a:t>● O WHERE será utilizado junto dos operadores;</a:t>
            </a:r>
            <a:endParaRPr b="1" sz="2200">
              <a:solidFill>
                <a:schemeClr val="dk1"/>
              </a:solidFill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200">
                <a:solidFill>
                  <a:schemeClr val="dk1"/>
                </a:solidFill>
              </a:rPr>
              <a:t>● Assim conseguimos filtrar os dados de maneira objetiva;</a:t>
            </a:r>
            <a:endParaRPr b="1" sz="2200">
              <a:solidFill>
                <a:schemeClr val="dk1"/>
              </a:solidFill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200">
                <a:solidFill>
                  <a:schemeClr val="dk1"/>
                </a:solidFill>
              </a:rPr>
              <a:t>● Exemplo: </a:t>
            </a:r>
            <a:r>
              <a:rPr b="1" lang="pt-BR" sz="2200">
                <a:solidFill>
                  <a:schemeClr val="dk1"/>
                </a:solidFill>
                <a:highlight>
                  <a:srgbClr val="FFFF00"/>
                </a:highlight>
              </a:rPr>
              <a:t>WHERE id = 10</a:t>
            </a:r>
            <a:r>
              <a:rPr b="1" lang="pt-BR" sz="2200">
                <a:solidFill>
                  <a:schemeClr val="dk1"/>
                </a:solidFill>
              </a:rPr>
              <a:t>;</a:t>
            </a:r>
            <a:endParaRPr b="1" sz="2200">
              <a:solidFill>
                <a:schemeClr val="dk1"/>
              </a:solidFill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200">
                <a:solidFill>
                  <a:schemeClr val="dk1"/>
                </a:solidFill>
              </a:rPr>
              <a:t>● Receberemos apenas o resultado onde o id é 10;</a:t>
            </a:r>
            <a:endParaRPr b="1" sz="2200">
              <a:solidFill>
                <a:schemeClr val="dk1"/>
              </a:solidFill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rgbClr val="3F3F3F"/>
              </a:solidFill>
            </a:endParaRPr>
          </a:p>
        </p:txBody>
      </p:sp>
      <p:sp>
        <p:nvSpPr>
          <p:cNvPr id="355" name="Google Shape;355;p32"/>
          <p:cNvSpPr/>
          <p:nvPr/>
        </p:nvSpPr>
        <p:spPr>
          <a:xfrm>
            <a:off x="-141512" y="1664328"/>
            <a:ext cx="288300" cy="403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6" name="Google Shape;356;p32"/>
          <p:cNvSpPr/>
          <p:nvPr/>
        </p:nvSpPr>
        <p:spPr>
          <a:xfrm>
            <a:off x="-141514" y="2437162"/>
            <a:ext cx="288300" cy="403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7" name="Google Shape;357;p32"/>
          <p:cNvSpPr txBox="1"/>
          <p:nvPr/>
        </p:nvSpPr>
        <p:spPr>
          <a:xfrm>
            <a:off x="395300" y="73925"/>
            <a:ext cx="4457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pt-BR" sz="2800">
                <a:solidFill>
                  <a:schemeClr val="dk1"/>
                </a:solidFill>
              </a:rPr>
              <a:t>SELECT</a:t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" name="Google Shape;358;p32"/>
          <p:cNvSpPr/>
          <p:nvPr/>
        </p:nvSpPr>
        <p:spPr>
          <a:xfrm>
            <a:off x="0" y="73924"/>
            <a:ext cx="3954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9" name="Google Shape;359;p32"/>
          <p:cNvSpPr/>
          <p:nvPr/>
        </p:nvSpPr>
        <p:spPr>
          <a:xfrm>
            <a:off x="4498975" y="73925"/>
            <a:ext cx="46452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0" name="Google Shape;360;p32"/>
          <p:cNvPicPr preferRelativeResize="0"/>
          <p:nvPr/>
        </p:nvPicPr>
        <p:blipFill rotWithShape="1">
          <a:blip r:embed="rId3">
            <a:alphaModFix/>
          </a:blip>
          <a:srcRect b="0" l="75475" r="0" t="93174"/>
          <a:stretch/>
        </p:blipFill>
        <p:spPr>
          <a:xfrm>
            <a:off x="6901542" y="6389914"/>
            <a:ext cx="2242458" cy="4680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33"/>
          <p:cNvSpPr/>
          <p:nvPr/>
        </p:nvSpPr>
        <p:spPr>
          <a:xfrm>
            <a:off x="0" y="6769601"/>
            <a:ext cx="9144000" cy="88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" name="Google Shape;366;p33"/>
          <p:cNvSpPr/>
          <p:nvPr/>
        </p:nvSpPr>
        <p:spPr>
          <a:xfrm>
            <a:off x="393425" y="1792475"/>
            <a:ext cx="8350500" cy="40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6195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b="1" lang="pt-BR" sz="2100">
                <a:solidFill>
                  <a:schemeClr val="dk1"/>
                </a:solidFill>
              </a:rPr>
              <a:t>Para as próximas aulas, importemos uma base de dados da internet.</a:t>
            </a:r>
            <a:endParaRPr b="1" sz="2100">
              <a:solidFill>
                <a:schemeClr val="dk1"/>
              </a:solidFill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100" u="sng">
                <a:solidFill>
                  <a:schemeClr val="hlink"/>
                </a:solidFill>
                <a:hlinkClick r:id="rId3"/>
              </a:rPr>
              <a:t>https://github.com/JulianoSilva05/Banco_de_dados</a:t>
            </a:r>
            <a:endParaRPr b="1" sz="2100">
              <a:solidFill>
                <a:schemeClr val="dk1"/>
              </a:solidFill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100">
                <a:solidFill>
                  <a:schemeClr val="dk1"/>
                </a:solidFill>
              </a:rPr>
              <a:t>Para instalar:</a:t>
            </a:r>
            <a:endParaRPr b="1" sz="2100">
              <a:solidFill>
                <a:schemeClr val="dk1"/>
              </a:solidFill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solidFill>
                  <a:schemeClr val="dk1"/>
                </a:solidFill>
              </a:rPr>
              <a:t>Opção 1 - Importe cada arquivo de forma manual no MySQL</a:t>
            </a:r>
            <a:endParaRPr b="1" sz="2000">
              <a:solidFill>
                <a:schemeClr val="dk1"/>
              </a:solidFill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solidFill>
                  <a:schemeClr val="dk1"/>
                </a:solidFill>
              </a:rPr>
              <a:t>Opção 2 - Escute os comandos no CMD na pasta que baixou os arquivos:</a:t>
            </a:r>
            <a:endParaRPr b="1" sz="2000">
              <a:solidFill>
                <a:schemeClr val="dk1"/>
              </a:solidFill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solidFill>
                  <a:schemeClr val="dk1"/>
                </a:solidFill>
              </a:rPr>
              <a:t>	mysql -u root -p </a:t>
            </a:r>
            <a:endParaRPr b="1" sz="2000">
              <a:solidFill>
                <a:schemeClr val="dk1"/>
              </a:solidFill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solidFill>
                  <a:schemeClr val="dk1"/>
                </a:solidFill>
              </a:rPr>
              <a:t>		(em seguida coloque a senha do banco)</a:t>
            </a:r>
            <a:endParaRPr b="1" sz="2000">
              <a:solidFill>
                <a:schemeClr val="dk1"/>
              </a:solidFill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solidFill>
                  <a:schemeClr val="dk1"/>
                </a:solidFill>
              </a:rPr>
              <a:t>	CREATE DATABASE employees;</a:t>
            </a:r>
            <a:br>
              <a:rPr b="1" lang="pt-BR" sz="2000">
                <a:solidFill>
                  <a:schemeClr val="dk1"/>
                </a:solidFill>
              </a:rPr>
            </a:br>
            <a:r>
              <a:rPr b="1" lang="pt-BR" sz="2000">
                <a:solidFill>
                  <a:schemeClr val="dk1"/>
                </a:solidFill>
              </a:rPr>
              <a:t>	USE employees;</a:t>
            </a:r>
            <a:endParaRPr b="1" sz="2000">
              <a:solidFill>
                <a:schemeClr val="dk1"/>
              </a:solidFill>
            </a:endParaRPr>
          </a:p>
          <a:p>
            <a:pPr indent="45720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solidFill>
                  <a:schemeClr val="dk1"/>
                </a:solidFill>
              </a:rPr>
              <a:t>SOURCE employees.sql;</a:t>
            </a:r>
            <a:r>
              <a:rPr b="1" lang="pt-BR" sz="2100">
                <a:solidFill>
                  <a:schemeClr val="dk1"/>
                </a:solidFill>
              </a:rPr>
              <a:t>	</a:t>
            </a:r>
            <a:endParaRPr b="1" sz="2100">
              <a:solidFill>
                <a:schemeClr val="dk1"/>
              </a:solidFill>
            </a:endParaRPr>
          </a:p>
          <a:p>
            <a:pPr indent="-36195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b="1" lang="pt-BR" sz="2100">
                <a:solidFill>
                  <a:schemeClr val="dk1"/>
                </a:solidFill>
              </a:rPr>
              <a:t>Após importar:</a:t>
            </a:r>
            <a:endParaRPr b="1" sz="2100">
              <a:solidFill>
                <a:schemeClr val="dk1"/>
              </a:solidFill>
            </a:endParaRPr>
          </a:p>
          <a:p>
            <a:pPr indent="-36195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b="1" lang="pt-BR" sz="2100">
                <a:solidFill>
                  <a:schemeClr val="dk1"/>
                </a:solidFill>
              </a:rPr>
              <a:t>Selecione na tabela titles todos as colunas, porém apenas as que emp_no for maior ou igual a 11500;</a:t>
            </a:r>
            <a:endParaRPr b="1" sz="2100"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rgbClr val="3F3F3F"/>
              </a:solidFill>
            </a:endParaRPr>
          </a:p>
        </p:txBody>
      </p:sp>
      <p:sp>
        <p:nvSpPr>
          <p:cNvPr id="367" name="Google Shape;367;p33"/>
          <p:cNvSpPr/>
          <p:nvPr/>
        </p:nvSpPr>
        <p:spPr>
          <a:xfrm>
            <a:off x="403025" y="1330476"/>
            <a:ext cx="8340900" cy="4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pt-BR" sz="2400"/>
              <a:t>Exercício 14</a:t>
            </a:r>
            <a:endParaRPr b="1" sz="2400"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sz="2400"/>
          </a:p>
        </p:txBody>
      </p:sp>
      <p:sp>
        <p:nvSpPr>
          <p:cNvPr id="368" name="Google Shape;368;p33"/>
          <p:cNvSpPr/>
          <p:nvPr/>
        </p:nvSpPr>
        <p:spPr>
          <a:xfrm>
            <a:off x="-141512" y="1664328"/>
            <a:ext cx="288300" cy="403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9" name="Google Shape;369;p33"/>
          <p:cNvSpPr/>
          <p:nvPr/>
        </p:nvSpPr>
        <p:spPr>
          <a:xfrm>
            <a:off x="-141514" y="2437162"/>
            <a:ext cx="288300" cy="403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0" name="Google Shape;370;p33"/>
          <p:cNvSpPr/>
          <p:nvPr/>
        </p:nvSpPr>
        <p:spPr>
          <a:xfrm>
            <a:off x="0" y="73924"/>
            <a:ext cx="3954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1" name="Google Shape;371;p33"/>
          <p:cNvSpPr/>
          <p:nvPr/>
        </p:nvSpPr>
        <p:spPr>
          <a:xfrm>
            <a:off x="3500525" y="73925"/>
            <a:ext cx="56436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2" name="Google Shape;372;p33"/>
          <p:cNvPicPr preferRelativeResize="0"/>
          <p:nvPr/>
        </p:nvPicPr>
        <p:blipFill rotWithShape="1">
          <a:blip r:embed="rId4">
            <a:alphaModFix/>
          </a:blip>
          <a:srcRect b="0" l="75475" r="0" t="93174"/>
          <a:stretch/>
        </p:blipFill>
        <p:spPr>
          <a:xfrm>
            <a:off x="6901542" y="6389914"/>
            <a:ext cx="2242458" cy="468088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33"/>
          <p:cNvSpPr/>
          <p:nvPr/>
        </p:nvSpPr>
        <p:spPr>
          <a:xfrm>
            <a:off x="398221" y="929727"/>
            <a:ext cx="8350500" cy="4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pt-BR" sz="2400">
                <a:solidFill>
                  <a:srgbClr val="CA2721"/>
                </a:solidFill>
              </a:rPr>
              <a:t>CLÁUSULA WHERE</a:t>
            </a:r>
            <a:endParaRPr b="1" i="0" sz="24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4" name="Google Shape;374;p33"/>
          <p:cNvSpPr txBox="1"/>
          <p:nvPr/>
        </p:nvSpPr>
        <p:spPr>
          <a:xfrm>
            <a:off x="395300" y="73925"/>
            <a:ext cx="4457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pt-BR" sz="2800">
                <a:solidFill>
                  <a:schemeClr val="dk1"/>
                </a:solidFill>
              </a:rPr>
              <a:t>SELECT</a:t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34"/>
          <p:cNvSpPr/>
          <p:nvPr/>
        </p:nvSpPr>
        <p:spPr>
          <a:xfrm>
            <a:off x="0" y="6769601"/>
            <a:ext cx="9144000" cy="88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" name="Google Shape;380;p34"/>
          <p:cNvSpPr/>
          <p:nvPr/>
        </p:nvSpPr>
        <p:spPr>
          <a:xfrm>
            <a:off x="398221" y="929727"/>
            <a:ext cx="8350500" cy="4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pt-BR" sz="2400">
                <a:solidFill>
                  <a:srgbClr val="CA2721"/>
                </a:solidFill>
              </a:rPr>
              <a:t>DISTINCT</a:t>
            </a:r>
            <a:endParaRPr b="1" i="0" sz="24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1" name="Google Shape;381;p34"/>
          <p:cNvSpPr/>
          <p:nvPr/>
        </p:nvSpPr>
        <p:spPr>
          <a:xfrm>
            <a:off x="393425" y="1724025"/>
            <a:ext cx="8350500" cy="4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200">
                <a:solidFill>
                  <a:schemeClr val="dk1"/>
                </a:solidFill>
              </a:rPr>
              <a:t>● O DISTINCT vai selecionar apenas as variações de valores;</a:t>
            </a:r>
            <a:endParaRPr b="1" sz="2200">
              <a:solidFill>
                <a:schemeClr val="dk1"/>
              </a:solidFill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200">
                <a:solidFill>
                  <a:schemeClr val="dk1"/>
                </a:solidFill>
              </a:rPr>
              <a:t>● Por exemplo: temos 10 cidades diferentes de usuários no sistema, só receberemos 10 resultados;</a:t>
            </a:r>
            <a:endParaRPr b="1" sz="2200">
              <a:solidFill>
                <a:schemeClr val="dk1"/>
              </a:solidFill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200">
                <a:solidFill>
                  <a:schemeClr val="dk1"/>
                </a:solidFill>
              </a:rPr>
              <a:t>● O comando é:</a:t>
            </a:r>
            <a:endParaRPr b="1" sz="2200">
              <a:solidFill>
                <a:schemeClr val="dk1"/>
              </a:solidFill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200">
                <a:solidFill>
                  <a:schemeClr val="dk1"/>
                </a:solidFill>
              </a:rPr>
              <a:t> </a:t>
            </a:r>
            <a:r>
              <a:rPr b="1" lang="pt-BR" sz="2200">
                <a:solidFill>
                  <a:schemeClr val="dk1"/>
                </a:solidFill>
                <a:highlight>
                  <a:srgbClr val="FFFF00"/>
                </a:highlight>
              </a:rPr>
              <a:t>SELECT DISTINCT &lt;coluna&gt; FROM &lt;tabela&gt;</a:t>
            </a:r>
            <a:endParaRPr b="1" sz="2200">
              <a:solidFill>
                <a:schemeClr val="dk1"/>
              </a:solidFill>
              <a:highlight>
                <a:srgbClr val="FFFF00"/>
              </a:highlight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200">
                <a:solidFill>
                  <a:schemeClr val="dk1"/>
                </a:solidFill>
              </a:rPr>
              <a:t>● Volta apenas os valores diferentes da coluna selecionada;</a:t>
            </a:r>
            <a:endParaRPr b="1" sz="2200">
              <a:solidFill>
                <a:schemeClr val="dk1"/>
              </a:solidFill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rgbClr val="3F3F3F"/>
              </a:solidFill>
            </a:endParaRPr>
          </a:p>
        </p:txBody>
      </p:sp>
      <p:sp>
        <p:nvSpPr>
          <p:cNvPr id="382" name="Google Shape;382;p34"/>
          <p:cNvSpPr/>
          <p:nvPr/>
        </p:nvSpPr>
        <p:spPr>
          <a:xfrm>
            <a:off x="-141512" y="1664328"/>
            <a:ext cx="288300" cy="403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3" name="Google Shape;383;p34"/>
          <p:cNvSpPr/>
          <p:nvPr/>
        </p:nvSpPr>
        <p:spPr>
          <a:xfrm>
            <a:off x="-141514" y="2437162"/>
            <a:ext cx="288300" cy="403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4" name="Google Shape;384;p34"/>
          <p:cNvSpPr txBox="1"/>
          <p:nvPr/>
        </p:nvSpPr>
        <p:spPr>
          <a:xfrm>
            <a:off x="395300" y="73925"/>
            <a:ext cx="4457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pt-BR" sz="2800">
                <a:solidFill>
                  <a:schemeClr val="dk1"/>
                </a:solidFill>
              </a:rPr>
              <a:t>SELECT</a:t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5" name="Google Shape;385;p34"/>
          <p:cNvSpPr/>
          <p:nvPr/>
        </p:nvSpPr>
        <p:spPr>
          <a:xfrm>
            <a:off x="0" y="73924"/>
            <a:ext cx="3954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" name="Google Shape;386;p34"/>
          <p:cNvSpPr/>
          <p:nvPr/>
        </p:nvSpPr>
        <p:spPr>
          <a:xfrm>
            <a:off x="4498975" y="73925"/>
            <a:ext cx="46452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7" name="Google Shape;387;p34"/>
          <p:cNvPicPr preferRelativeResize="0"/>
          <p:nvPr/>
        </p:nvPicPr>
        <p:blipFill rotWithShape="1">
          <a:blip r:embed="rId3">
            <a:alphaModFix/>
          </a:blip>
          <a:srcRect b="0" l="75475" r="0" t="93174"/>
          <a:stretch/>
        </p:blipFill>
        <p:spPr>
          <a:xfrm>
            <a:off x="6901542" y="6389914"/>
            <a:ext cx="2242458" cy="4680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35"/>
          <p:cNvSpPr/>
          <p:nvPr/>
        </p:nvSpPr>
        <p:spPr>
          <a:xfrm>
            <a:off x="0" y="6769601"/>
            <a:ext cx="9144000" cy="88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" name="Google Shape;393;p35"/>
          <p:cNvSpPr/>
          <p:nvPr/>
        </p:nvSpPr>
        <p:spPr>
          <a:xfrm>
            <a:off x="398221" y="929727"/>
            <a:ext cx="8350500" cy="4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pt-BR" sz="2400">
                <a:solidFill>
                  <a:srgbClr val="CA2721"/>
                </a:solidFill>
              </a:rPr>
              <a:t>OPERADORES LÓGICOS</a:t>
            </a:r>
            <a:r>
              <a:rPr b="1" lang="pt-BR" sz="2400">
                <a:solidFill>
                  <a:srgbClr val="CA2721"/>
                </a:solidFill>
              </a:rPr>
              <a:t>	</a:t>
            </a:r>
            <a:endParaRPr b="1" i="0" sz="24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4" name="Google Shape;394;p35"/>
          <p:cNvSpPr/>
          <p:nvPr/>
        </p:nvSpPr>
        <p:spPr>
          <a:xfrm>
            <a:off x="393425" y="1724025"/>
            <a:ext cx="8350500" cy="4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200">
                <a:solidFill>
                  <a:schemeClr val="dk1"/>
                </a:solidFill>
              </a:rPr>
              <a:t>● Podemos combinar a cláusula WHERE com operadores lógicos como:</a:t>
            </a:r>
            <a:endParaRPr b="1" sz="2200">
              <a:solidFill>
                <a:schemeClr val="dk1"/>
              </a:solidFill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200">
                <a:solidFill>
                  <a:schemeClr val="dk1"/>
                </a:solidFill>
              </a:rPr>
              <a:t>● </a:t>
            </a:r>
            <a:r>
              <a:rPr b="1" lang="pt-BR" sz="2200">
                <a:solidFill>
                  <a:schemeClr val="dk1"/>
                </a:solidFill>
                <a:highlight>
                  <a:srgbClr val="FFFF00"/>
                </a:highlight>
              </a:rPr>
              <a:t>AND</a:t>
            </a:r>
            <a:r>
              <a:rPr b="1" lang="pt-BR" sz="2200">
                <a:solidFill>
                  <a:schemeClr val="dk1"/>
                </a:solidFill>
              </a:rPr>
              <a:t>: Recebe duas condições, só volta os resultados que atendem as duas;</a:t>
            </a:r>
            <a:endParaRPr b="1" sz="2200">
              <a:solidFill>
                <a:schemeClr val="dk1"/>
              </a:solidFill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200">
                <a:solidFill>
                  <a:schemeClr val="dk1"/>
                </a:solidFill>
              </a:rPr>
              <a:t>● </a:t>
            </a:r>
            <a:r>
              <a:rPr b="1" lang="pt-BR" sz="2200">
                <a:solidFill>
                  <a:schemeClr val="dk1"/>
                </a:solidFill>
                <a:highlight>
                  <a:srgbClr val="FFFF00"/>
                </a:highlight>
              </a:rPr>
              <a:t>OR</a:t>
            </a:r>
            <a:r>
              <a:rPr b="1" lang="pt-BR" sz="2200">
                <a:solidFill>
                  <a:schemeClr val="dk1"/>
                </a:solidFill>
              </a:rPr>
              <a:t>: Recebe duas condições, volta os resultados que atendem pelo menos uma;</a:t>
            </a:r>
            <a:endParaRPr b="1" sz="2200">
              <a:solidFill>
                <a:schemeClr val="dk1"/>
              </a:solidFill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200">
                <a:solidFill>
                  <a:schemeClr val="dk1"/>
                </a:solidFill>
              </a:rPr>
              <a:t>● </a:t>
            </a:r>
            <a:r>
              <a:rPr b="1" lang="pt-BR" sz="2200">
                <a:solidFill>
                  <a:schemeClr val="dk1"/>
                </a:solidFill>
                <a:highlight>
                  <a:srgbClr val="FFFF00"/>
                </a:highlight>
              </a:rPr>
              <a:t>NOT</a:t>
            </a:r>
            <a:r>
              <a:rPr b="1" lang="pt-BR" sz="2200">
                <a:solidFill>
                  <a:schemeClr val="dk1"/>
                </a:solidFill>
              </a:rPr>
              <a:t>: Invertemos uma cláusula;</a:t>
            </a:r>
            <a:endParaRPr b="1" sz="2200">
              <a:solidFill>
                <a:schemeClr val="dk1"/>
              </a:solidFill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200">
                <a:solidFill>
                  <a:schemeClr val="dk1"/>
                </a:solidFill>
              </a:rPr>
              <a:t>● Exemplo: </a:t>
            </a:r>
            <a:r>
              <a:rPr b="1" lang="pt-BR" sz="2200">
                <a:solidFill>
                  <a:schemeClr val="dk1"/>
                </a:solidFill>
                <a:highlight>
                  <a:srgbClr val="FFFF00"/>
                </a:highlight>
              </a:rPr>
              <a:t>WHERE id &gt; 10 OR salario &gt; 5000;</a:t>
            </a:r>
            <a:endParaRPr b="1" sz="2200">
              <a:solidFill>
                <a:schemeClr val="dk1"/>
              </a:solidFill>
              <a:highlight>
                <a:srgbClr val="FFFF00"/>
              </a:highlight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rgbClr val="3F3F3F"/>
              </a:solidFill>
            </a:endParaRPr>
          </a:p>
        </p:txBody>
      </p:sp>
      <p:sp>
        <p:nvSpPr>
          <p:cNvPr id="395" name="Google Shape;395;p35"/>
          <p:cNvSpPr/>
          <p:nvPr/>
        </p:nvSpPr>
        <p:spPr>
          <a:xfrm>
            <a:off x="-141512" y="1664328"/>
            <a:ext cx="288300" cy="403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6" name="Google Shape;396;p35"/>
          <p:cNvSpPr/>
          <p:nvPr/>
        </p:nvSpPr>
        <p:spPr>
          <a:xfrm>
            <a:off x="-141514" y="2437162"/>
            <a:ext cx="288300" cy="403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" name="Google Shape;397;p35"/>
          <p:cNvSpPr txBox="1"/>
          <p:nvPr/>
        </p:nvSpPr>
        <p:spPr>
          <a:xfrm>
            <a:off x="395300" y="73925"/>
            <a:ext cx="4457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pt-BR" sz="2800">
                <a:solidFill>
                  <a:schemeClr val="dk1"/>
                </a:solidFill>
              </a:rPr>
              <a:t>SELECT</a:t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8" name="Google Shape;398;p35"/>
          <p:cNvSpPr/>
          <p:nvPr/>
        </p:nvSpPr>
        <p:spPr>
          <a:xfrm>
            <a:off x="0" y="73924"/>
            <a:ext cx="3954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9" name="Google Shape;399;p35"/>
          <p:cNvSpPr/>
          <p:nvPr/>
        </p:nvSpPr>
        <p:spPr>
          <a:xfrm>
            <a:off x="4498975" y="73925"/>
            <a:ext cx="46452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0" name="Google Shape;400;p35"/>
          <p:cNvPicPr preferRelativeResize="0"/>
          <p:nvPr/>
        </p:nvPicPr>
        <p:blipFill rotWithShape="1">
          <a:blip r:embed="rId3">
            <a:alphaModFix/>
          </a:blip>
          <a:srcRect b="0" l="75475" r="0" t="93174"/>
          <a:stretch/>
        </p:blipFill>
        <p:spPr>
          <a:xfrm>
            <a:off x="6901542" y="6389914"/>
            <a:ext cx="2242458" cy="4680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36"/>
          <p:cNvSpPr/>
          <p:nvPr/>
        </p:nvSpPr>
        <p:spPr>
          <a:xfrm>
            <a:off x="0" y="6769601"/>
            <a:ext cx="9144000" cy="88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6" name="Google Shape;406;p36"/>
          <p:cNvSpPr/>
          <p:nvPr/>
        </p:nvSpPr>
        <p:spPr>
          <a:xfrm>
            <a:off x="398221" y="929727"/>
            <a:ext cx="8350500" cy="4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pt-BR" sz="2400">
                <a:solidFill>
                  <a:srgbClr val="CA2721"/>
                </a:solidFill>
              </a:rPr>
              <a:t>AND</a:t>
            </a:r>
            <a:endParaRPr b="1" i="0" sz="24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7" name="Google Shape;407;p36"/>
          <p:cNvSpPr/>
          <p:nvPr/>
        </p:nvSpPr>
        <p:spPr>
          <a:xfrm>
            <a:off x="393425" y="1724025"/>
            <a:ext cx="8350500" cy="4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200">
                <a:solidFill>
                  <a:schemeClr val="dk1"/>
                </a:solidFill>
              </a:rPr>
              <a:t>● Todos estes operadores lógicos são muito utilizados na programação;</a:t>
            </a:r>
            <a:endParaRPr b="1" sz="2200">
              <a:solidFill>
                <a:schemeClr val="dk1"/>
              </a:solidFill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200">
                <a:solidFill>
                  <a:schemeClr val="dk1"/>
                </a:solidFill>
              </a:rPr>
              <a:t>● Com o </a:t>
            </a:r>
            <a:r>
              <a:rPr b="1" lang="pt-BR" sz="2200">
                <a:solidFill>
                  <a:schemeClr val="dk1"/>
                </a:solidFill>
                <a:highlight>
                  <a:srgbClr val="FFFF00"/>
                </a:highlight>
              </a:rPr>
              <a:t>AND </a:t>
            </a:r>
            <a:r>
              <a:rPr b="1" lang="pt-BR" sz="2200">
                <a:solidFill>
                  <a:schemeClr val="dk1"/>
                </a:solidFill>
              </a:rPr>
              <a:t>temos um filtro duplo para resultados;</a:t>
            </a:r>
            <a:endParaRPr b="1" sz="2200">
              <a:solidFill>
                <a:schemeClr val="dk1"/>
              </a:solidFill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200">
                <a:solidFill>
                  <a:schemeClr val="dk1"/>
                </a:solidFill>
              </a:rPr>
              <a:t>● Por exemplo: </a:t>
            </a:r>
            <a:r>
              <a:rPr b="1" lang="pt-BR" sz="2200">
                <a:solidFill>
                  <a:schemeClr val="dk1"/>
                </a:solidFill>
                <a:highlight>
                  <a:srgbClr val="FFFF00"/>
                </a:highlight>
              </a:rPr>
              <a:t>WHERE salario &gt; 1000 AND cargo = ‘programador’;</a:t>
            </a:r>
            <a:endParaRPr b="1" sz="2200">
              <a:solidFill>
                <a:schemeClr val="dk1"/>
              </a:solidFill>
              <a:highlight>
                <a:srgbClr val="FFFF00"/>
              </a:highlight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200">
                <a:solidFill>
                  <a:schemeClr val="dk1"/>
                </a:solidFill>
              </a:rPr>
              <a:t>● No caso acima, apenas programadores com salário maior que 1000 serão retornados no nosso </a:t>
            </a:r>
            <a:r>
              <a:rPr b="1" lang="pt-BR" sz="2200">
                <a:solidFill>
                  <a:schemeClr val="dk1"/>
                </a:solidFill>
                <a:highlight>
                  <a:srgbClr val="FFFF00"/>
                </a:highlight>
              </a:rPr>
              <a:t>SELECT</a:t>
            </a:r>
            <a:r>
              <a:rPr b="1" lang="pt-BR" sz="2200">
                <a:solidFill>
                  <a:schemeClr val="dk1"/>
                </a:solidFill>
              </a:rPr>
              <a:t>;</a:t>
            </a:r>
            <a:endParaRPr b="1" sz="2200">
              <a:solidFill>
                <a:schemeClr val="dk1"/>
              </a:solidFill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rgbClr val="3F3F3F"/>
              </a:solidFill>
            </a:endParaRPr>
          </a:p>
        </p:txBody>
      </p:sp>
      <p:sp>
        <p:nvSpPr>
          <p:cNvPr id="408" name="Google Shape;408;p36"/>
          <p:cNvSpPr/>
          <p:nvPr/>
        </p:nvSpPr>
        <p:spPr>
          <a:xfrm>
            <a:off x="-141512" y="1664328"/>
            <a:ext cx="288300" cy="403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p36"/>
          <p:cNvSpPr/>
          <p:nvPr/>
        </p:nvSpPr>
        <p:spPr>
          <a:xfrm>
            <a:off x="-141514" y="2437162"/>
            <a:ext cx="288300" cy="403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Google Shape;410;p36"/>
          <p:cNvSpPr txBox="1"/>
          <p:nvPr/>
        </p:nvSpPr>
        <p:spPr>
          <a:xfrm>
            <a:off x="395300" y="73925"/>
            <a:ext cx="4457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pt-BR" sz="2800">
                <a:solidFill>
                  <a:schemeClr val="dk1"/>
                </a:solidFill>
              </a:rPr>
              <a:t>SELECT</a:t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36"/>
          <p:cNvSpPr/>
          <p:nvPr/>
        </p:nvSpPr>
        <p:spPr>
          <a:xfrm>
            <a:off x="0" y="73924"/>
            <a:ext cx="3954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2" name="Google Shape;412;p36"/>
          <p:cNvSpPr/>
          <p:nvPr/>
        </p:nvSpPr>
        <p:spPr>
          <a:xfrm>
            <a:off x="4498975" y="73925"/>
            <a:ext cx="46452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3" name="Google Shape;413;p36"/>
          <p:cNvPicPr preferRelativeResize="0"/>
          <p:nvPr/>
        </p:nvPicPr>
        <p:blipFill rotWithShape="1">
          <a:blip r:embed="rId3">
            <a:alphaModFix/>
          </a:blip>
          <a:srcRect b="0" l="75475" r="0" t="93174"/>
          <a:stretch/>
        </p:blipFill>
        <p:spPr>
          <a:xfrm>
            <a:off x="6901542" y="6389914"/>
            <a:ext cx="2242458" cy="4680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37"/>
          <p:cNvSpPr/>
          <p:nvPr/>
        </p:nvSpPr>
        <p:spPr>
          <a:xfrm>
            <a:off x="0" y="6769601"/>
            <a:ext cx="9144000" cy="88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37"/>
          <p:cNvSpPr/>
          <p:nvPr/>
        </p:nvSpPr>
        <p:spPr>
          <a:xfrm>
            <a:off x="398221" y="929727"/>
            <a:ext cx="8350500" cy="4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pt-BR" sz="2400">
                <a:solidFill>
                  <a:srgbClr val="CA2721"/>
                </a:solidFill>
              </a:rPr>
              <a:t>OR</a:t>
            </a:r>
            <a:endParaRPr b="1" i="0" sz="24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37"/>
          <p:cNvSpPr/>
          <p:nvPr/>
        </p:nvSpPr>
        <p:spPr>
          <a:xfrm>
            <a:off x="393425" y="1724025"/>
            <a:ext cx="8350500" cy="4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2200">
                <a:solidFill>
                  <a:schemeClr val="dk1"/>
                </a:solidFill>
              </a:rPr>
              <a:t>● O </a:t>
            </a:r>
            <a:r>
              <a:rPr b="1" lang="pt-BR" sz="2200">
                <a:solidFill>
                  <a:schemeClr val="dk1"/>
                </a:solidFill>
                <a:highlight>
                  <a:srgbClr val="FFFF00"/>
                </a:highlight>
              </a:rPr>
              <a:t>OR </a:t>
            </a:r>
            <a:r>
              <a:rPr b="1" lang="pt-BR" sz="2200">
                <a:solidFill>
                  <a:schemeClr val="dk1"/>
                </a:solidFill>
              </a:rPr>
              <a:t>tem a possibilidade de retornar qualquer uma das condições impostas;</a:t>
            </a:r>
            <a:endParaRPr b="1" sz="2200">
              <a:solidFill>
                <a:schemeClr val="dk1"/>
              </a:solidFill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2200">
                <a:solidFill>
                  <a:schemeClr val="dk1"/>
                </a:solidFill>
              </a:rPr>
              <a:t>● Exemplo: </a:t>
            </a:r>
            <a:r>
              <a:rPr b="1" lang="pt-BR" sz="2200">
                <a:solidFill>
                  <a:schemeClr val="dk1"/>
                </a:solidFill>
                <a:highlight>
                  <a:srgbClr val="FFFF00"/>
                </a:highlight>
              </a:rPr>
              <a:t>WHERE salario &gt; 5000 || profissao = ‘programador’;</a:t>
            </a:r>
            <a:endParaRPr b="1" sz="2200">
              <a:solidFill>
                <a:schemeClr val="dk1"/>
              </a:solidFill>
              <a:highlight>
                <a:srgbClr val="FFFF00"/>
              </a:highlight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2200">
                <a:solidFill>
                  <a:schemeClr val="dk1"/>
                </a:solidFill>
              </a:rPr>
              <a:t>● Neste caso, teremos programadores com salários menores que 5000 e também outros tipos de cargos com salários acima de 5000;</a:t>
            </a:r>
            <a:endParaRPr b="1" sz="2200">
              <a:solidFill>
                <a:schemeClr val="dk1"/>
              </a:solidFill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chemeClr val="dk1"/>
              </a:solidFill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rgbClr val="3F3F3F"/>
              </a:solidFill>
            </a:endParaRPr>
          </a:p>
        </p:txBody>
      </p:sp>
      <p:sp>
        <p:nvSpPr>
          <p:cNvPr id="421" name="Google Shape;421;p37"/>
          <p:cNvSpPr/>
          <p:nvPr/>
        </p:nvSpPr>
        <p:spPr>
          <a:xfrm>
            <a:off x="-141512" y="1664328"/>
            <a:ext cx="288300" cy="403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2" name="Google Shape;422;p37"/>
          <p:cNvSpPr/>
          <p:nvPr/>
        </p:nvSpPr>
        <p:spPr>
          <a:xfrm>
            <a:off x="-141514" y="2437162"/>
            <a:ext cx="288300" cy="403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3" name="Google Shape;423;p37"/>
          <p:cNvSpPr txBox="1"/>
          <p:nvPr/>
        </p:nvSpPr>
        <p:spPr>
          <a:xfrm>
            <a:off x="395300" y="73925"/>
            <a:ext cx="4457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pt-BR" sz="2800">
                <a:solidFill>
                  <a:schemeClr val="dk1"/>
                </a:solidFill>
              </a:rPr>
              <a:t>SELECT</a:t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4" name="Google Shape;424;p37"/>
          <p:cNvSpPr/>
          <p:nvPr/>
        </p:nvSpPr>
        <p:spPr>
          <a:xfrm>
            <a:off x="0" y="73924"/>
            <a:ext cx="3954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5" name="Google Shape;425;p37"/>
          <p:cNvSpPr/>
          <p:nvPr/>
        </p:nvSpPr>
        <p:spPr>
          <a:xfrm>
            <a:off x="4498975" y="73925"/>
            <a:ext cx="46452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6" name="Google Shape;426;p37"/>
          <p:cNvPicPr preferRelativeResize="0"/>
          <p:nvPr/>
        </p:nvPicPr>
        <p:blipFill rotWithShape="1">
          <a:blip r:embed="rId3">
            <a:alphaModFix/>
          </a:blip>
          <a:srcRect b="0" l="75475" r="0" t="93174"/>
          <a:stretch/>
        </p:blipFill>
        <p:spPr>
          <a:xfrm>
            <a:off x="6901542" y="6389914"/>
            <a:ext cx="2242458" cy="4680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38"/>
          <p:cNvSpPr/>
          <p:nvPr/>
        </p:nvSpPr>
        <p:spPr>
          <a:xfrm>
            <a:off x="0" y="6769601"/>
            <a:ext cx="9144000" cy="88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2" name="Google Shape;432;p38"/>
          <p:cNvSpPr/>
          <p:nvPr/>
        </p:nvSpPr>
        <p:spPr>
          <a:xfrm>
            <a:off x="398221" y="929727"/>
            <a:ext cx="8350500" cy="4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pt-BR" sz="2400">
                <a:solidFill>
                  <a:srgbClr val="CA2721"/>
                </a:solidFill>
              </a:rPr>
              <a:t>NOT</a:t>
            </a:r>
            <a:endParaRPr b="1" i="0" sz="24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3" name="Google Shape;433;p38"/>
          <p:cNvSpPr/>
          <p:nvPr/>
        </p:nvSpPr>
        <p:spPr>
          <a:xfrm>
            <a:off x="393425" y="1724025"/>
            <a:ext cx="8350500" cy="4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200">
                <a:solidFill>
                  <a:schemeClr val="dk1"/>
                </a:solidFill>
              </a:rPr>
              <a:t>● O NOT inverte uma cláusula;</a:t>
            </a:r>
            <a:endParaRPr b="1" sz="2200">
              <a:solidFill>
                <a:schemeClr val="dk1"/>
              </a:solidFill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200">
                <a:solidFill>
                  <a:schemeClr val="dk1"/>
                </a:solidFill>
              </a:rPr>
              <a:t>● Exemplo: </a:t>
            </a:r>
            <a:r>
              <a:rPr b="1" lang="pt-BR" sz="2200">
                <a:solidFill>
                  <a:schemeClr val="dk1"/>
                </a:solidFill>
                <a:highlight>
                  <a:srgbClr val="FFFF00"/>
                </a:highlight>
              </a:rPr>
              <a:t>WHERE NOT profissao = ‘programador’;</a:t>
            </a:r>
            <a:endParaRPr b="1" sz="2200">
              <a:solidFill>
                <a:schemeClr val="dk1"/>
              </a:solidFill>
              <a:highlight>
                <a:srgbClr val="FFFF00"/>
              </a:highlight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200">
                <a:solidFill>
                  <a:schemeClr val="dk1"/>
                </a:solidFill>
              </a:rPr>
              <a:t>● Ou seja, teremos todos os dados retornados, menos os que são de programadores;</a:t>
            </a:r>
            <a:endParaRPr b="1" sz="2200">
              <a:solidFill>
                <a:schemeClr val="dk1"/>
              </a:solidFill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200">
                <a:solidFill>
                  <a:schemeClr val="dk1"/>
                </a:solidFill>
              </a:rPr>
              <a:t>● Pode ser utilizado neste sentido de exclusão de dados;</a:t>
            </a:r>
            <a:endParaRPr b="1" sz="2200">
              <a:solidFill>
                <a:schemeClr val="dk1"/>
              </a:solidFill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rgbClr val="3F3F3F"/>
              </a:solidFill>
            </a:endParaRPr>
          </a:p>
        </p:txBody>
      </p:sp>
      <p:sp>
        <p:nvSpPr>
          <p:cNvPr id="434" name="Google Shape;434;p38"/>
          <p:cNvSpPr/>
          <p:nvPr/>
        </p:nvSpPr>
        <p:spPr>
          <a:xfrm>
            <a:off x="-141512" y="1664328"/>
            <a:ext cx="288300" cy="403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5" name="Google Shape;435;p38"/>
          <p:cNvSpPr/>
          <p:nvPr/>
        </p:nvSpPr>
        <p:spPr>
          <a:xfrm>
            <a:off x="-141514" y="2437162"/>
            <a:ext cx="288300" cy="403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6" name="Google Shape;436;p38"/>
          <p:cNvSpPr txBox="1"/>
          <p:nvPr/>
        </p:nvSpPr>
        <p:spPr>
          <a:xfrm>
            <a:off x="395300" y="73925"/>
            <a:ext cx="4457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pt-BR" sz="2800">
                <a:solidFill>
                  <a:schemeClr val="dk1"/>
                </a:solidFill>
              </a:rPr>
              <a:t>SELECT</a:t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7" name="Google Shape;437;p38"/>
          <p:cNvSpPr/>
          <p:nvPr/>
        </p:nvSpPr>
        <p:spPr>
          <a:xfrm>
            <a:off x="0" y="73924"/>
            <a:ext cx="3954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8" name="Google Shape;438;p38"/>
          <p:cNvSpPr/>
          <p:nvPr/>
        </p:nvSpPr>
        <p:spPr>
          <a:xfrm>
            <a:off x="4498975" y="73925"/>
            <a:ext cx="46452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9" name="Google Shape;439;p38"/>
          <p:cNvPicPr preferRelativeResize="0"/>
          <p:nvPr/>
        </p:nvPicPr>
        <p:blipFill rotWithShape="1">
          <a:blip r:embed="rId3">
            <a:alphaModFix/>
          </a:blip>
          <a:srcRect b="0" l="75475" r="0" t="93174"/>
          <a:stretch/>
        </p:blipFill>
        <p:spPr>
          <a:xfrm>
            <a:off x="6901542" y="6389914"/>
            <a:ext cx="2242458" cy="4680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39"/>
          <p:cNvSpPr/>
          <p:nvPr/>
        </p:nvSpPr>
        <p:spPr>
          <a:xfrm>
            <a:off x="0" y="6769601"/>
            <a:ext cx="9144000" cy="88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5" name="Google Shape;445;p39"/>
          <p:cNvSpPr/>
          <p:nvPr/>
        </p:nvSpPr>
        <p:spPr>
          <a:xfrm>
            <a:off x="398221" y="929727"/>
            <a:ext cx="8350500" cy="4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pt-BR" sz="2400">
                <a:solidFill>
                  <a:srgbClr val="CA2721"/>
                </a:solidFill>
              </a:rPr>
              <a:t>ORDER BY</a:t>
            </a:r>
            <a:endParaRPr b="1" i="0" sz="24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6" name="Google Shape;446;p39"/>
          <p:cNvSpPr/>
          <p:nvPr/>
        </p:nvSpPr>
        <p:spPr>
          <a:xfrm>
            <a:off x="393425" y="1724025"/>
            <a:ext cx="8350500" cy="4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200">
                <a:solidFill>
                  <a:schemeClr val="dk1"/>
                </a:solidFill>
              </a:rPr>
              <a:t>● A ORDER BY é uma instrução para ordenação de resultados;</a:t>
            </a:r>
            <a:endParaRPr b="1" sz="2200">
              <a:solidFill>
                <a:schemeClr val="dk1"/>
              </a:solidFill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200">
                <a:solidFill>
                  <a:schemeClr val="dk1"/>
                </a:solidFill>
              </a:rPr>
              <a:t>● Podemos utilizar de forma ascendente (</a:t>
            </a:r>
            <a:r>
              <a:rPr b="1" lang="pt-BR" sz="2200">
                <a:solidFill>
                  <a:schemeClr val="dk1"/>
                </a:solidFill>
                <a:highlight>
                  <a:srgbClr val="FFFF00"/>
                </a:highlight>
              </a:rPr>
              <a:t>ASC</a:t>
            </a:r>
            <a:r>
              <a:rPr b="1" lang="pt-BR" sz="2200">
                <a:solidFill>
                  <a:schemeClr val="dk1"/>
                </a:solidFill>
              </a:rPr>
              <a:t>);</a:t>
            </a:r>
            <a:endParaRPr b="1" sz="2200">
              <a:solidFill>
                <a:schemeClr val="dk1"/>
              </a:solidFill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200">
                <a:solidFill>
                  <a:schemeClr val="dk1"/>
                </a:solidFill>
              </a:rPr>
              <a:t>● E descendente (</a:t>
            </a:r>
            <a:r>
              <a:rPr b="1" lang="pt-BR" sz="2200">
                <a:solidFill>
                  <a:schemeClr val="dk1"/>
                </a:solidFill>
                <a:highlight>
                  <a:srgbClr val="FFFF00"/>
                </a:highlight>
              </a:rPr>
              <a:t>DESC</a:t>
            </a:r>
            <a:r>
              <a:rPr b="1" lang="pt-BR" sz="2200">
                <a:solidFill>
                  <a:schemeClr val="dk1"/>
                </a:solidFill>
              </a:rPr>
              <a:t>);</a:t>
            </a:r>
            <a:endParaRPr b="1" sz="2200">
              <a:solidFill>
                <a:schemeClr val="dk1"/>
              </a:solidFill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200">
                <a:solidFill>
                  <a:schemeClr val="dk1"/>
                </a:solidFill>
              </a:rPr>
              <a:t>● Utilizamos após o WHERE, se tiver;</a:t>
            </a:r>
            <a:endParaRPr b="1" sz="2200">
              <a:solidFill>
                <a:schemeClr val="dk1"/>
              </a:solidFill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200">
                <a:solidFill>
                  <a:schemeClr val="dk1"/>
                </a:solidFill>
              </a:rPr>
              <a:t>● E é baseada em alguma coluna, exemplo:</a:t>
            </a:r>
            <a:endParaRPr b="1" sz="2200">
              <a:solidFill>
                <a:schemeClr val="dk1"/>
              </a:solidFill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200">
                <a:solidFill>
                  <a:schemeClr val="dk1"/>
                </a:solidFill>
              </a:rPr>
              <a:t>● </a:t>
            </a:r>
            <a:r>
              <a:rPr b="1" lang="pt-BR" sz="2200">
                <a:solidFill>
                  <a:schemeClr val="dk1"/>
                </a:solidFill>
                <a:highlight>
                  <a:srgbClr val="FFFF00"/>
                </a:highlight>
              </a:rPr>
              <a:t>ORDER BY salario ASC</a:t>
            </a:r>
            <a:r>
              <a:rPr b="1" lang="pt-BR" sz="2200">
                <a:solidFill>
                  <a:schemeClr val="dk1"/>
                </a:solidFill>
              </a:rPr>
              <a:t>;</a:t>
            </a:r>
            <a:endParaRPr b="1" sz="2200">
              <a:solidFill>
                <a:schemeClr val="dk1"/>
              </a:solidFill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rgbClr val="3F3F3F"/>
              </a:solidFill>
            </a:endParaRPr>
          </a:p>
        </p:txBody>
      </p:sp>
      <p:sp>
        <p:nvSpPr>
          <p:cNvPr id="447" name="Google Shape;447;p39"/>
          <p:cNvSpPr/>
          <p:nvPr/>
        </p:nvSpPr>
        <p:spPr>
          <a:xfrm>
            <a:off x="-141512" y="1664328"/>
            <a:ext cx="288300" cy="403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8" name="Google Shape;448;p39"/>
          <p:cNvSpPr/>
          <p:nvPr/>
        </p:nvSpPr>
        <p:spPr>
          <a:xfrm>
            <a:off x="-141514" y="2437162"/>
            <a:ext cx="288300" cy="403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9" name="Google Shape;449;p39"/>
          <p:cNvSpPr txBox="1"/>
          <p:nvPr/>
        </p:nvSpPr>
        <p:spPr>
          <a:xfrm>
            <a:off x="395300" y="73925"/>
            <a:ext cx="4457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pt-BR" sz="2800">
                <a:solidFill>
                  <a:schemeClr val="dk1"/>
                </a:solidFill>
              </a:rPr>
              <a:t>SELECT</a:t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0" name="Google Shape;450;p39"/>
          <p:cNvSpPr/>
          <p:nvPr/>
        </p:nvSpPr>
        <p:spPr>
          <a:xfrm>
            <a:off x="0" y="73924"/>
            <a:ext cx="3954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1" name="Google Shape;451;p39"/>
          <p:cNvSpPr/>
          <p:nvPr/>
        </p:nvSpPr>
        <p:spPr>
          <a:xfrm>
            <a:off x="4498975" y="73925"/>
            <a:ext cx="46452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52" name="Google Shape;452;p39"/>
          <p:cNvPicPr preferRelativeResize="0"/>
          <p:nvPr/>
        </p:nvPicPr>
        <p:blipFill rotWithShape="1">
          <a:blip r:embed="rId3">
            <a:alphaModFix/>
          </a:blip>
          <a:srcRect b="0" l="75475" r="0" t="93174"/>
          <a:stretch/>
        </p:blipFill>
        <p:spPr>
          <a:xfrm>
            <a:off x="6901542" y="6389914"/>
            <a:ext cx="2242458" cy="4680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40"/>
          <p:cNvSpPr/>
          <p:nvPr/>
        </p:nvSpPr>
        <p:spPr>
          <a:xfrm>
            <a:off x="0" y="6769601"/>
            <a:ext cx="9144000" cy="88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8" name="Google Shape;458;p40"/>
          <p:cNvSpPr/>
          <p:nvPr/>
        </p:nvSpPr>
        <p:spPr>
          <a:xfrm>
            <a:off x="393425" y="1929425"/>
            <a:ext cx="8350500" cy="392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683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b="1" lang="pt-BR" sz="2200">
                <a:solidFill>
                  <a:schemeClr val="dk1"/>
                </a:solidFill>
              </a:rPr>
              <a:t>Selecione na tabela titles todas as colunas, porém ordene os títulos por ordem descendente;</a:t>
            </a:r>
            <a:endParaRPr b="1" sz="2200"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rgbClr val="3F3F3F"/>
              </a:solidFill>
            </a:endParaRPr>
          </a:p>
        </p:txBody>
      </p:sp>
      <p:sp>
        <p:nvSpPr>
          <p:cNvPr id="459" name="Google Shape;459;p40"/>
          <p:cNvSpPr/>
          <p:nvPr/>
        </p:nvSpPr>
        <p:spPr>
          <a:xfrm>
            <a:off x="403025" y="1330476"/>
            <a:ext cx="8340900" cy="4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pt-BR" sz="2400"/>
              <a:t>Exercício 15</a:t>
            </a:r>
            <a:endParaRPr b="1" sz="2400"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sz="2400"/>
          </a:p>
        </p:txBody>
      </p:sp>
      <p:sp>
        <p:nvSpPr>
          <p:cNvPr id="460" name="Google Shape;460;p40"/>
          <p:cNvSpPr/>
          <p:nvPr/>
        </p:nvSpPr>
        <p:spPr>
          <a:xfrm>
            <a:off x="-141512" y="1664328"/>
            <a:ext cx="288300" cy="403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1" name="Google Shape;461;p40"/>
          <p:cNvSpPr/>
          <p:nvPr/>
        </p:nvSpPr>
        <p:spPr>
          <a:xfrm>
            <a:off x="-141514" y="2437162"/>
            <a:ext cx="288300" cy="403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2" name="Google Shape;462;p40"/>
          <p:cNvSpPr/>
          <p:nvPr/>
        </p:nvSpPr>
        <p:spPr>
          <a:xfrm>
            <a:off x="0" y="73924"/>
            <a:ext cx="3954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3" name="Google Shape;463;p40"/>
          <p:cNvSpPr/>
          <p:nvPr/>
        </p:nvSpPr>
        <p:spPr>
          <a:xfrm>
            <a:off x="3500525" y="73925"/>
            <a:ext cx="56436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64" name="Google Shape;464;p40"/>
          <p:cNvPicPr preferRelativeResize="0"/>
          <p:nvPr/>
        </p:nvPicPr>
        <p:blipFill rotWithShape="1">
          <a:blip r:embed="rId3">
            <a:alphaModFix/>
          </a:blip>
          <a:srcRect b="0" l="75475" r="0" t="93174"/>
          <a:stretch/>
        </p:blipFill>
        <p:spPr>
          <a:xfrm>
            <a:off x="6901542" y="6389914"/>
            <a:ext cx="2242458" cy="468088"/>
          </a:xfrm>
          <a:prstGeom prst="rect">
            <a:avLst/>
          </a:prstGeom>
          <a:noFill/>
          <a:ln>
            <a:noFill/>
          </a:ln>
        </p:spPr>
      </p:pic>
      <p:sp>
        <p:nvSpPr>
          <p:cNvPr id="465" name="Google Shape;465;p40"/>
          <p:cNvSpPr/>
          <p:nvPr/>
        </p:nvSpPr>
        <p:spPr>
          <a:xfrm>
            <a:off x="398221" y="929727"/>
            <a:ext cx="8350500" cy="4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pt-BR" sz="2400">
                <a:solidFill>
                  <a:srgbClr val="CA2721"/>
                </a:solidFill>
              </a:rPr>
              <a:t>ORDER BY</a:t>
            </a:r>
            <a:endParaRPr b="1" i="0" sz="24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6" name="Google Shape;466;p40"/>
          <p:cNvSpPr txBox="1"/>
          <p:nvPr/>
        </p:nvSpPr>
        <p:spPr>
          <a:xfrm>
            <a:off x="395300" y="73925"/>
            <a:ext cx="4457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pt-BR" sz="2800">
                <a:solidFill>
                  <a:schemeClr val="dk1"/>
                </a:solidFill>
              </a:rPr>
              <a:t>SELECT</a:t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41"/>
          <p:cNvSpPr/>
          <p:nvPr/>
        </p:nvSpPr>
        <p:spPr>
          <a:xfrm>
            <a:off x="0" y="6769601"/>
            <a:ext cx="9144000" cy="88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2" name="Google Shape;472;p41"/>
          <p:cNvSpPr/>
          <p:nvPr/>
        </p:nvSpPr>
        <p:spPr>
          <a:xfrm>
            <a:off x="398221" y="929727"/>
            <a:ext cx="8350500" cy="4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pt-BR" sz="2400">
                <a:solidFill>
                  <a:srgbClr val="CA2721"/>
                </a:solidFill>
              </a:rPr>
              <a:t>LIMIT</a:t>
            </a:r>
            <a:endParaRPr b="1" i="0" sz="24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3" name="Google Shape;473;p41"/>
          <p:cNvSpPr/>
          <p:nvPr/>
        </p:nvSpPr>
        <p:spPr>
          <a:xfrm>
            <a:off x="393425" y="1724025"/>
            <a:ext cx="8350500" cy="4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200">
                <a:solidFill>
                  <a:schemeClr val="dk1"/>
                </a:solidFill>
              </a:rPr>
              <a:t>● A instrução LIMIT é outra forma interessante limitar os resultados e tornar a consulta mais rápida;</a:t>
            </a:r>
            <a:endParaRPr b="1" sz="2200">
              <a:solidFill>
                <a:schemeClr val="dk1"/>
              </a:solidFill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200">
                <a:solidFill>
                  <a:schemeClr val="dk1"/>
                </a:solidFill>
              </a:rPr>
              <a:t>● Podemos especificar o número de resultados retornados, exemplo:</a:t>
            </a:r>
            <a:endParaRPr b="1" sz="2200">
              <a:solidFill>
                <a:schemeClr val="dk1"/>
              </a:solidFill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200">
                <a:solidFill>
                  <a:schemeClr val="dk1"/>
                </a:solidFill>
              </a:rPr>
              <a:t>● </a:t>
            </a:r>
            <a:r>
              <a:rPr b="1" lang="pt-BR" sz="2200">
                <a:solidFill>
                  <a:schemeClr val="dk1"/>
                </a:solidFill>
                <a:highlight>
                  <a:srgbClr val="FFFF00"/>
                </a:highlight>
              </a:rPr>
              <a:t>LIMIT 15</a:t>
            </a:r>
            <a:r>
              <a:rPr b="1" lang="pt-BR" sz="2200">
                <a:solidFill>
                  <a:schemeClr val="dk1"/>
                </a:solidFill>
              </a:rPr>
              <a:t>;</a:t>
            </a:r>
            <a:endParaRPr b="1" sz="2200">
              <a:solidFill>
                <a:schemeClr val="dk1"/>
              </a:solidFill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200">
                <a:solidFill>
                  <a:schemeClr val="dk1"/>
                </a:solidFill>
              </a:rPr>
              <a:t>● Apenas os 15 primeiros resultados serão exibidos;</a:t>
            </a:r>
            <a:endParaRPr b="1" sz="2200">
              <a:solidFill>
                <a:schemeClr val="dk1"/>
              </a:solidFill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200">
                <a:solidFill>
                  <a:schemeClr val="dk1"/>
                </a:solidFill>
              </a:rPr>
              <a:t>● Podemos unir com WHERE e outras instruções;</a:t>
            </a:r>
            <a:endParaRPr b="1" sz="2200">
              <a:solidFill>
                <a:schemeClr val="dk1"/>
              </a:solidFill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rgbClr val="3F3F3F"/>
              </a:solidFill>
            </a:endParaRPr>
          </a:p>
        </p:txBody>
      </p:sp>
      <p:sp>
        <p:nvSpPr>
          <p:cNvPr id="474" name="Google Shape;474;p41"/>
          <p:cNvSpPr/>
          <p:nvPr/>
        </p:nvSpPr>
        <p:spPr>
          <a:xfrm>
            <a:off x="-141512" y="1664328"/>
            <a:ext cx="288300" cy="403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5" name="Google Shape;475;p41"/>
          <p:cNvSpPr/>
          <p:nvPr/>
        </p:nvSpPr>
        <p:spPr>
          <a:xfrm>
            <a:off x="-141514" y="2437162"/>
            <a:ext cx="288300" cy="403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6" name="Google Shape;476;p41"/>
          <p:cNvSpPr txBox="1"/>
          <p:nvPr/>
        </p:nvSpPr>
        <p:spPr>
          <a:xfrm>
            <a:off x="395300" y="73925"/>
            <a:ext cx="4457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pt-BR" sz="2800">
                <a:solidFill>
                  <a:schemeClr val="dk1"/>
                </a:solidFill>
              </a:rPr>
              <a:t>SELECT</a:t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7" name="Google Shape;477;p41"/>
          <p:cNvSpPr/>
          <p:nvPr/>
        </p:nvSpPr>
        <p:spPr>
          <a:xfrm>
            <a:off x="0" y="73924"/>
            <a:ext cx="3954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8" name="Google Shape;478;p41"/>
          <p:cNvSpPr/>
          <p:nvPr/>
        </p:nvSpPr>
        <p:spPr>
          <a:xfrm>
            <a:off x="4498975" y="73925"/>
            <a:ext cx="46452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79" name="Google Shape;479;p41"/>
          <p:cNvPicPr preferRelativeResize="0"/>
          <p:nvPr/>
        </p:nvPicPr>
        <p:blipFill rotWithShape="1">
          <a:blip r:embed="rId3">
            <a:alphaModFix/>
          </a:blip>
          <a:srcRect b="0" l="75475" r="0" t="93174"/>
          <a:stretch/>
        </p:blipFill>
        <p:spPr>
          <a:xfrm>
            <a:off x="6901542" y="6389914"/>
            <a:ext cx="2242458" cy="4680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5"/>
          <p:cNvSpPr/>
          <p:nvPr/>
        </p:nvSpPr>
        <p:spPr>
          <a:xfrm>
            <a:off x="0" y="6769601"/>
            <a:ext cx="9144000" cy="88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15"/>
          <p:cNvSpPr/>
          <p:nvPr/>
        </p:nvSpPr>
        <p:spPr>
          <a:xfrm rot="10800000">
            <a:off x="3659650" y="404625"/>
            <a:ext cx="5382600" cy="5862000"/>
          </a:xfrm>
          <a:prstGeom prst="snip1Rect">
            <a:avLst>
              <a:gd fmla="val 11235" name="adj"/>
            </a:avLst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15"/>
          <p:cNvSpPr txBox="1"/>
          <p:nvPr/>
        </p:nvSpPr>
        <p:spPr>
          <a:xfrm>
            <a:off x="3804825" y="442497"/>
            <a:ext cx="4442400" cy="7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pt-BR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CONTEÚDO PROGRAMÁTICO</a:t>
            </a:r>
            <a:endParaRPr b="1" i="0" sz="2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15"/>
          <p:cNvSpPr txBox="1"/>
          <p:nvPr/>
        </p:nvSpPr>
        <p:spPr>
          <a:xfrm>
            <a:off x="3800625" y="936559"/>
            <a:ext cx="4425600" cy="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pt-BR" sz="1200">
                <a:solidFill>
                  <a:schemeClr val="lt1"/>
                </a:solidFill>
              </a:rPr>
              <a:t>NORMALIZAÇÃO	</a:t>
            </a:r>
            <a:endParaRPr b="1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15"/>
          <p:cNvSpPr txBox="1"/>
          <p:nvPr/>
        </p:nvSpPr>
        <p:spPr>
          <a:xfrm>
            <a:off x="8144971" y="900985"/>
            <a:ext cx="4428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lang="pt-BR" sz="1500">
                <a:solidFill>
                  <a:schemeClr val="lt1"/>
                </a:solidFill>
              </a:rPr>
              <a:t>07</a:t>
            </a:r>
            <a:endParaRPr b="1" i="0" sz="1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0" name="Google Shape;100;p15"/>
          <p:cNvCxnSpPr/>
          <p:nvPr/>
        </p:nvCxnSpPr>
        <p:spPr>
          <a:xfrm>
            <a:off x="3821641" y="1184612"/>
            <a:ext cx="5005500" cy="0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01" name="Google Shape;101;p15"/>
          <p:cNvSpPr txBox="1"/>
          <p:nvPr/>
        </p:nvSpPr>
        <p:spPr>
          <a:xfrm>
            <a:off x="3800625" y="1362392"/>
            <a:ext cx="4425600" cy="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pt-BR" sz="1200">
                <a:solidFill>
                  <a:schemeClr val="lt1"/>
                </a:solidFill>
              </a:rPr>
              <a:t>GERENCIAMENTO DE BANCO DE DADOS</a:t>
            </a:r>
            <a:endParaRPr b="1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15"/>
          <p:cNvSpPr txBox="1"/>
          <p:nvPr/>
        </p:nvSpPr>
        <p:spPr>
          <a:xfrm>
            <a:off x="8144971" y="1326819"/>
            <a:ext cx="4428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lang="pt-BR" sz="1500">
                <a:solidFill>
                  <a:schemeClr val="lt1"/>
                </a:solidFill>
              </a:rPr>
              <a:t>30</a:t>
            </a:r>
            <a:endParaRPr b="1" i="0" sz="1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3" name="Google Shape;103;p15"/>
          <p:cNvCxnSpPr/>
          <p:nvPr/>
        </p:nvCxnSpPr>
        <p:spPr>
          <a:xfrm>
            <a:off x="3821641" y="1610446"/>
            <a:ext cx="5005500" cy="0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04" name="Google Shape;104;p15"/>
          <p:cNvSpPr txBox="1"/>
          <p:nvPr/>
        </p:nvSpPr>
        <p:spPr>
          <a:xfrm>
            <a:off x="3800625" y="1788226"/>
            <a:ext cx="4425600" cy="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pt-BR" sz="1200">
                <a:solidFill>
                  <a:schemeClr val="lt1"/>
                </a:solidFill>
                <a:uFill>
                  <a:noFill/>
                </a:uFill>
                <a:hlinkClick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GERENCIAMENTO DE TABELAS</a:t>
            </a:r>
            <a:endParaRPr b="1" i="0" sz="1200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5"/>
          <p:cNvSpPr txBox="1"/>
          <p:nvPr/>
        </p:nvSpPr>
        <p:spPr>
          <a:xfrm>
            <a:off x="8144971" y="1752653"/>
            <a:ext cx="4428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lang="pt-BR" sz="1500">
                <a:solidFill>
                  <a:schemeClr val="lt1"/>
                </a:solidFill>
              </a:rPr>
              <a:t>42</a:t>
            </a:r>
            <a:endParaRPr b="1" i="0" sz="1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6" name="Google Shape;106;p15"/>
          <p:cNvCxnSpPr/>
          <p:nvPr/>
        </p:nvCxnSpPr>
        <p:spPr>
          <a:xfrm>
            <a:off x="3821641" y="2036279"/>
            <a:ext cx="5005500" cy="0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07" name="Google Shape;107;p15"/>
          <p:cNvSpPr txBox="1"/>
          <p:nvPr/>
        </p:nvSpPr>
        <p:spPr>
          <a:xfrm>
            <a:off x="3800625" y="2214060"/>
            <a:ext cx="4425600" cy="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pt-BR" sz="1200">
                <a:solidFill>
                  <a:schemeClr val="lt1"/>
                </a:solidFill>
              </a:rPr>
              <a:t>QUERIES DO CRUD</a:t>
            </a:r>
            <a:endParaRPr b="1" i="0" sz="1400" u="none" cap="none" strike="noStrike">
              <a:solidFill>
                <a:srgbClr val="000000"/>
              </a:solidFill>
            </a:endParaRPr>
          </a:p>
        </p:txBody>
      </p:sp>
      <p:sp>
        <p:nvSpPr>
          <p:cNvPr id="108" name="Google Shape;108;p15"/>
          <p:cNvSpPr txBox="1"/>
          <p:nvPr/>
        </p:nvSpPr>
        <p:spPr>
          <a:xfrm>
            <a:off x="8144971" y="2178487"/>
            <a:ext cx="4428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pt-BR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00</a:t>
            </a:r>
            <a:endParaRPr b="1" i="0" sz="1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9" name="Google Shape;109;p15"/>
          <p:cNvCxnSpPr/>
          <p:nvPr/>
        </p:nvCxnSpPr>
        <p:spPr>
          <a:xfrm>
            <a:off x="3821641" y="2462113"/>
            <a:ext cx="5005500" cy="0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10" name="Google Shape;110;p15"/>
          <p:cNvSpPr txBox="1"/>
          <p:nvPr/>
        </p:nvSpPr>
        <p:spPr>
          <a:xfrm>
            <a:off x="3800625" y="2639894"/>
            <a:ext cx="4425600" cy="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lang="pt-BR" sz="1200">
                <a:solidFill>
                  <a:schemeClr val="lt1"/>
                </a:solidFill>
              </a:rPr>
              <a:t>AVANÇANDO EM SELECTs</a:t>
            </a:r>
            <a:endParaRPr b="1" sz="1200">
              <a:solidFill>
                <a:schemeClr val="lt1"/>
              </a:solidFill>
            </a:endParaRPr>
          </a:p>
        </p:txBody>
      </p:sp>
      <p:sp>
        <p:nvSpPr>
          <p:cNvPr id="111" name="Google Shape;111;p15"/>
          <p:cNvSpPr txBox="1"/>
          <p:nvPr/>
        </p:nvSpPr>
        <p:spPr>
          <a:xfrm>
            <a:off x="8144971" y="2604321"/>
            <a:ext cx="4428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pt-BR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00</a:t>
            </a:r>
            <a:endParaRPr b="1" i="0" sz="1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2" name="Google Shape;112;p15"/>
          <p:cNvCxnSpPr/>
          <p:nvPr/>
        </p:nvCxnSpPr>
        <p:spPr>
          <a:xfrm>
            <a:off x="3821641" y="2887947"/>
            <a:ext cx="5005500" cy="0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13" name="Google Shape;113;p15"/>
          <p:cNvSpPr txBox="1"/>
          <p:nvPr/>
        </p:nvSpPr>
        <p:spPr>
          <a:xfrm>
            <a:off x="3800625" y="3065728"/>
            <a:ext cx="4425600" cy="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pt-BR" sz="1200">
                <a:solidFill>
                  <a:schemeClr val="lt1"/>
                </a:solidFill>
              </a:rPr>
              <a:t>CONSTRAINTS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5"/>
          <p:cNvSpPr txBox="1"/>
          <p:nvPr/>
        </p:nvSpPr>
        <p:spPr>
          <a:xfrm>
            <a:off x="8144971" y="3030154"/>
            <a:ext cx="4428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pt-BR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00</a:t>
            </a:r>
            <a:endParaRPr b="1" i="0" sz="1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5" name="Google Shape;115;p15"/>
          <p:cNvCxnSpPr/>
          <p:nvPr/>
        </p:nvCxnSpPr>
        <p:spPr>
          <a:xfrm>
            <a:off x="3821641" y="3313781"/>
            <a:ext cx="5005500" cy="0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16" name="Google Shape;116;p15"/>
          <p:cNvSpPr txBox="1"/>
          <p:nvPr/>
        </p:nvSpPr>
        <p:spPr>
          <a:xfrm>
            <a:off x="3800625" y="3491562"/>
            <a:ext cx="4425600" cy="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pt-BR" sz="1200">
                <a:solidFill>
                  <a:schemeClr val="lt1"/>
                </a:solidFill>
              </a:rPr>
              <a:t>UNINDO TABELAS COM JOINs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15"/>
          <p:cNvSpPr txBox="1"/>
          <p:nvPr/>
        </p:nvSpPr>
        <p:spPr>
          <a:xfrm>
            <a:off x="8144971" y="3455988"/>
            <a:ext cx="4428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pt-BR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00</a:t>
            </a:r>
            <a:endParaRPr b="1" i="0" sz="1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8" name="Google Shape;118;p15"/>
          <p:cNvCxnSpPr/>
          <p:nvPr/>
        </p:nvCxnSpPr>
        <p:spPr>
          <a:xfrm>
            <a:off x="3821641" y="3739615"/>
            <a:ext cx="5005500" cy="0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19" name="Google Shape;119;p15"/>
          <p:cNvSpPr txBox="1"/>
          <p:nvPr/>
        </p:nvSpPr>
        <p:spPr>
          <a:xfrm>
            <a:off x="3800625" y="3917396"/>
            <a:ext cx="4425600" cy="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pt-BR" sz="1200">
                <a:solidFill>
                  <a:schemeClr val="lt1"/>
                </a:solidFill>
              </a:rPr>
              <a:t>AGRUPANDO RESULTADOS E SUBQUERIES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15"/>
          <p:cNvSpPr txBox="1"/>
          <p:nvPr/>
        </p:nvSpPr>
        <p:spPr>
          <a:xfrm>
            <a:off x="8144971" y="3881822"/>
            <a:ext cx="4428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pt-BR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00</a:t>
            </a:r>
            <a:endParaRPr b="1" i="0" sz="1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1" name="Google Shape;121;p15"/>
          <p:cNvCxnSpPr/>
          <p:nvPr/>
        </p:nvCxnSpPr>
        <p:spPr>
          <a:xfrm>
            <a:off x="3821641" y="4165449"/>
            <a:ext cx="5005500" cy="0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22" name="Google Shape;122;p15"/>
          <p:cNvSpPr txBox="1"/>
          <p:nvPr/>
        </p:nvSpPr>
        <p:spPr>
          <a:xfrm>
            <a:off x="3815335" y="4343230"/>
            <a:ext cx="4425600" cy="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pt-BR" sz="1200">
                <a:solidFill>
                  <a:schemeClr val="lt1"/>
                </a:solidFill>
              </a:rPr>
              <a:t>FUNÇÕES (STRING / NUMÉRICAS / DATAS)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15"/>
          <p:cNvSpPr txBox="1"/>
          <p:nvPr/>
        </p:nvSpPr>
        <p:spPr>
          <a:xfrm>
            <a:off x="8159681" y="4307656"/>
            <a:ext cx="4428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pt-BR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00</a:t>
            </a:r>
            <a:endParaRPr b="1" i="0" sz="1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4" name="Google Shape;124;p15"/>
          <p:cNvCxnSpPr/>
          <p:nvPr/>
        </p:nvCxnSpPr>
        <p:spPr>
          <a:xfrm>
            <a:off x="3836352" y="4591283"/>
            <a:ext cx="5005500" cy="0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25" name="Google Shape;125;p15"/>
          <p:cNvSpPr txBox="1"/>
          <p:nvPr/>
        </p:nvSpPr>
        <p:spPr>
          <a:xfrm>
            <a:off x="3815335" y="4769060"/>
            <a:ext cx="4425600" cy="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pt-BR" sz="1200">
                <a:solidFill>
                  <a:schemeClr val="lt1"/>
                </a:solidFill>
              </a:rPr>
              <a:t>RELAÇÃO ENTRE TABELAS</a:t>
            </a:r>
            <a:endParaRPr b="1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15"/>
          <p:cNvSpPr txBox="1"/>
          <p:nvPr/>
        </p:nvSpPr>
        <p:spPr>
          <a:xfrm>
            <a:off x="8159681" y="4733486"/>
            <a:ext cx="4428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pt-BR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00</a:t>
            </a:r>
            <a:endParaRPr b="1" i="0" sz="1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7" name="Google Shape;127;p15"/>
          <p:cNvCxnSpPr/>
          <p:nvPr/>
        </p:nvCxnSpPr>
        <p:spPr>
          <a:xfrm>
            <a:off x="3836352" y="5017113"/>
            <a:ext cx="5005500" cy="0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128" name="Google Shape;128;p15"/>
          <p:cNvGrpSpPr/>
          <p:nvPr/>
        </p:nvGrpSpPr>
        <p:grpSpPr>
          <a:xfrm>
            <a:off x="1023811" y="2584992"/>
            <a:ext cx="1512628" cy="1582646"/>
            <a:chOff x="699798" y="2245952"/>
            <a:chExt cx="2160588" cy="2260600"/>
          </a:xfrm>
        </p:grpSpPr>
        <p:sp>
          <p:nvSpPr>
            <p:cNvPr id="129" name="Google Shape;129;p15"/>
            <p:cNvSpPr/>
            <p:nvPr/>
          </p:nvSpPr>
          <p:spPr>
            <a:xfrm>
              <a:off x="699798" y="2245952"/>
              <a:ext cx="2160588" cy="2260600"/>
            </a:xfrm>
            <a:custGeom>
              <a:rect b="b" l="l" r="r" t="t"/>
              <a:pathLst>
                <a:path extrusionOk="0" h="600" w="573">
                  <a:moveTo>
                    <a:pt x="483" y="600"/>
                  </a:moveTo>
                  <a:cubicBezTo>
                    <a:pt x="134" y="600"/>
                    <a:pt x="134" y="600"/>
                    <a:pt x="134" y="600"/>
                  </a:cubicBezTo>
                  <a:cubicBezTo>
                    <a:pt x="84" y="600"/>
                    <a:pt x="43" y="560"/>
                    <a:pt x="43" y="510"/>
                  </a:cubicBezTo>
                  <a:cubicBezTo>
                    <a:pt x="43" y="464"/>
                    <a:pt x="43" y="464"/>
                    <a:pt x="43" y="464"/>
                  </a:cubicBezTo>
                  <a:cubicBezTo>
                    <a:pt x="10" y="464"/>
                    <a:pt x="10" y="464"/>
                    <a:pt x="10" y="464"/>
                  </a:cubicBezTo>
                  <a:cubicBezTo>
                    <a:pt x="0" y="464"/>
                    <a:pt x="1" y="440"/>
                    <a:pt x="9" y="440"/>
                  </a:cubicBezTo>
                  <a:cubicBezTo>
                    <a:pt x="43" y="440"/>
                    <a:pt x="43" y="440"/>
                    <a:pt x="43" y="440"/>
                  </a:cubicBezTo>
                  <a:cubicBezTo>
                    <a:pt x="43" y="388"/>
                    <a:pt x="43" y="388"/>
                    <a:pt x="43" y="388"/>
                  </a:cubicBezTo>
                  <a:cubicBezTo>
                    <a:pt x="10" y="388"/>
                    <a:pt x="10" y="388"/>
                    <a:pt x="10" y="388"/>
                  </a:cubicBezTo>
                  <a:cubicBezTo>
                    <a:pt x="0" y="388"/>
                    <a:pt x="1" y="364"/>
                    <a:pt x="9" y="364"/>
                  </a:cubicBezTo>
                  <a:cubicBezTo>
                    <a:pt x="43" y="364"/>
                    <a:pt x="43" y="364"/>
                    <a:pt x="43" y="364"/>
                  </a:cubicBezTo>
                  <a:cubicBezTo>
                    <a:pt x="43" y="312"/>
                    <a:pt x="43" y="312"/>
                    <a:pt x="43" y="312"/>
                  </a:cubicBezTo>
                  <a:cubicBezTo>
                    <a:pt x="10" y="312"/>
                    <a:pt x="10" y="312"/>
                    <a:pt x="10" y="312"/>
                  </a:cubicBezTo>
                  <a:cubicBezTo>
                    <a:pt x="0" y="312"/>
                    <a:pt x="1" y="288"/>
                    <a:pt x="9" y="288"/>
                  </a:cubicBezTo>
                  <a:cubicBezTo>
                    <a:pt x="43" y="288"/>
                    <a:pt x="43" y="288"/>
                    <a:pt x="43" y="288"/>
                  </a:cubicBezTo>
                  <a:cubicBezTo>
                    <a:pt x="43" y="236"/>
                    <a:pt x="43" y="236"/>
                    <a:pt x="43" y="236"/>
                  </a:cubicBezTo>
                  <a:cubicBezTo>
                    <a:pt x="10" y="236"/>
                    <a:pt x="10" y="236"/>
                    <a:pt x="10" y="236"/>
                  </a:cubicBezTo>
                  <a:cubicBezTo>
                    <a:pt x="0" y="236"/>
                    <a:pt x="1" y="212"/>
                    <a:pt x="9" y="212"/>
                  </a:cubicBezTo>
                  <a:cubicBezTo>
                    <a:pt x="43" y="212"/>
                    <a:pt x="43" y="212"/>
                    <a:pt x="43" y="212"/>
                  </a:cubicBezTo>
                  <a:cubicBezTo>
                    <a:pt x="43" y="160"/>
                    <a:pt x="43" y="160"/>
                    <a:pt x="43" y="160"/>
                  </a:cubicBezTo>
                  <a:cubicBezTo>
                    <a:pt x="10" y="160"/>
                    <a:pt x="10" y="160"/>
                    <a:pt x="10" y="160"/>
                  </a:cubicBezTo>
                  <a:cubicBezTo>
                    <a:pt x="0" y="160"/>
                    <a:pt x="1" y="136"/>
                    <a:pt x="9" y="136"/>
                  </a:cubicBezTo>
                  <a:cubicBezTo>
                    <a:pt x="43" y="136"/>
                    <a:pt x="43" y="136"/>
                    <a:pt x="43" y="136"/>
                  </a:cubicBezTo>
                  <a:cubicBezTo>
                    <a:pt x="43" y="90"/>
                    <a:pt x="43" y="90"/>
                    <a:pt x="43" y="90"/>
                  </a:cubicBezTo>
                  <a:cubicBezTo>
                    <a:pt x="43" y="40"/>
                    <a:pt x="84" y="0"/>
                    <a:pt x="134" y="0"/>
                  </a:cubicBezTo>
                  <a:cubicBezTo>
                    <a:pt x="483" y="0"/>
                    <a:pt x="483" y="0"/>
                    <a:pt x="483" y="0"/>
                  </a:cubicBezTo>
                  <a:cubicBezTo>
                    <a:pt x="532" y="0"/>
                    <a:pt x="573" y="40"/>
                    <a:pt x="573" y="90"/>
                  </a:cubicBezTo>
                  <a:cubicBezTo>
                    <a:pt x="573" y="234"/>
                    <a:pt x="573" y="363"/>
                    <a:pt x="573" y="510"/>
                  </a:cubicBezTo>
                  <a:cubicBezTo>
                    <a:pt x="573" y="560"/>
                    <a:pt x="532" y="600"/>
                    <a:pt x="483" y="600"/>
                  </a:cubicBezTo>
                  <a:close/>
                  <a:moveTo>
                    <a:pt x="535" y="90"/>
                  </a:moveTo>
                  <a:cubicBezTo>
                    <a:pt x="535" y="61"/>
                    <a:pt x="511" y="37"/>
                    <a:pt x="483" y="37"/>
                  </a:cubicBezTo>
                  <a:cubicBezTo>
                    <a:pt x="134" y="37"/>
                    <a:pt x="134" y="37"/>
                    <a:pt x="134" y="37"/>
                  </a:cubicBezTo>
                  <a:cubicBezTo>
                    <a:pt x="105" y="37"/>
                    <a:pt x="81" y="61"/>
                    <a:pt x="81" y="90"/>
                  </a:cubicBezTo>
                  <a:cubicBezTo>
                    <a:pt x="81" y="136"/>
                    <a:pt x="81" y="136"/>
                    <a:pt x="81" y="136"/>
                  </a:cubicBezTo>
                  <a:cubicBezTo>
                    <a:pt x="92" y="136"/>
                    <a:pt x="92" y="136"/>
                    <a:pt x="92" y="136"/>
                  </a:cubicBezTo>
                  <a:cubicBezTo>
                    <a:pt x="96" y="130"/>
                    <a:pt x="103" y="126"/>
                    <a:pt x="110" y="126"/>
                  </a:cubicBezTo>
                  <a:cubicBezTo>
                    <a:pt x="122" y="126"/>
                    <a:pt x="132" y="136"/>
                    <a:pt x="132" y="148"/>
                  </a:cubicBezTo>
                  <a:cubicBezTo>
                    <a:pt x="132" y="160"/>
                    <a:pt x="122" y="170"/>
                    <a:pt x="110" y="170"/>
                  </a:cubicBezTo>
                  <a:cubicBezTo>
                    <a:pt x="103" y="170"/>
                    <a:pt x="96" y="166"/>
                    <a:pt x="92" y="160"/>
                  </a:cubicBezTo>
                  <a:cubicBezTo>
                    <a:pt x="81" y="160"/>
                    <a:pt x="81" y="160"/>
                    <a:pt x="81" y="160"/>
                  </a:cubicBezTo>
                  <a:cubicBezTo>
                    <a:pt x="81" y="212"/>
                    <a:pt x="81" y="212"/>
                    <a:pt x="81" y="212"/>
                  </a:cubicBezTo>
                  <a:cubicBezTo>
                    <a:pt x="92" y="212"/>
                    <a:pt x="92" y="212"/>
                    <a:pt x="92" y="212"/>
                  </a:cubicBezTo>
                  <a:cubicBezTo>
                    <a:pt x="96" y="206"/>
                    <a:pt x="103" y="202"/>
                    <a:pt x="110" y="202"/>
                  </a:cubicBezTo>
                  <a:cubicBezTo>
                    <a:pt x="122" y="202"/>
                    <a:pt x="132" y="212"/>
                    <a:pt x="132" y="224"/>
                  </a:cubicBezTo>
                  <a:cubicBezTo>
                    <a:pt x="132" y="236"/>
                    <a:pt x="122" y="246"/>
                    <a:pt x="110" y="246"/>
                  </a:cubicBezTo>
                  <a:cubicBezTo>
                    <a:pt x="103" y="246"/>
                    <a:pt x="96" y="242"/>
                    <a:pt x="92" y="236"/>
                  </a:cubicBezTo>
                  <a:cubicBezTo>
                    <a:pt x="81" y="236"/>
                    <a:pt x="81" y="236"/>
                    <a:pt x="81" y="236"/>
                  </a:cubicBezTo>
                  <a:cubicBezTo>
                    <a:pt x="81" y="288"/>
                    <a:pt x="81" y="288"/>
                    <a:pt x="81" y="288"/>
                  </a:cubicBezTo>
                  <a:cubicBezTo>
                    <a:pt x="92" y="288"/>
                    <a:pt x="92" y="288"/>
                    <a:pt x="92" y="288"/>
                  </a:cubicBezTo>
                  <a:cubicBezTo>
                    <a:pt x="96" y="282"/>
                    <a:pt x="103" y="278"/>
                    <a:pt x="110" y="278"/>
                  </a:cubicBezTo>
                  <a:cubicBezTo>
                    <a:pt x="122" y="278"/>
                    <a:pt x="132" y="288"/>
                    <a:pt x="132" y="300"/>
                  </a:cubicBezTo>
                  <a:cubicBezTo>
                    <a:pt x="132" y="312"/>
                    <a:pt x="122" y="322"/>
                    <a:pt x="110" y="322"/>
                  </a:cubicBezTo>
                  <a:cubicBezTo>
                    <a:pt x="103" y="322"/>
                    <a:pt x="96" y="318"/>
                    <a:pt x="92" y="312"/>
                  </a:cubicBezTo>
                  <a:cubicBezTo>
                    <a:pt x="81" y="312"/>
                    <a:pt x="81" y="312"/>
                    <a:pt x="81" y="312"/>
                  </a:cubicBezTo>
                  <a:cubicBezTo>
                    <a:pt x="81" y="364"/>
                    <a:pt x="81" y="364"/>
                    <a:pt x="81" y="364"/>
                  </a:cubicBezTo>
                  <a:cubicBezTo>
                    <a:pt x="92" y="364"/>
                    <a:pt x="92" y="364"/>
                    <a:pt x="92" y="364"/>
                  </a:cubicBezTo>
                  <a:cubicBezTo>
                    <a:pt x="96" y="358"/>
                    <a:pt x="103" y="354"/>
                    <a:pt x="110" y="354"/>
                  </a:cubicBezTo>
                  <a:cubicBezTo>
                    <a:pt x="122" y="354"/>
                    <a:pt x="132" y="364"/>
                    <a:pt x="132" y="376"/>
                  </a:cubicBezTo>
                  <a:cubicBezTo>
                    <a:pt x="132" y="388"/>
                    <a:pt x="122" y="398"/>
                    <a:pt x="110" y="398"/>
                  </a:cubicBezTo>
                  <a:cubicBezTo>
                    <a:pt x="103" y="398"/>
                    <a:pt x="96" y="394"/>
                    <a:pt x="92" y="388"/>
                  </a:cubicBezTo>
                  <a:cubicBezTo>
                    <a:pt x="81" y="388"/>
                    <a:pt x="81" y="388"/>
                    <a:pt x="81" y="388"/>
                  </a:cubicBezTo>
                  <a:cubicBezTo>
                    <a:pt x="81" y="440"/>
                    <a:pt x="81" y="440"/>
                    <a:pt x="81" y="440"/>
                  </a:cubicBezTo>
                  <a:cubicBezTo>
                    <a:pt x="92" y="440"/>
                    <a:pt x="92" y="440"/>
                    <a:pt x="92" y="440"/>
                  </a:cubicBezTo>
                  <a:cubicBezTo>
                    <a:pt x="96" y="434"/>
                    <a:pt x="103" y="430"/>
                    <a:pt x="110" y="430"/>
                  </a:cubicBezTo>
                  <a:cubicBezTo>
                    <a:pt x="122" y="430"/>
                    <a:pt x="132" y="440"/>
                    <a:pt x="132" y="452"/>
                  </a:cubicBezTo>
                  <a:cubicBezTo>
                    <a:pt x="132" y="464"/>
                    <a:pt x="122" y="474"/>
                    <a:pt x="110" y="474"/>
                  </a:cubicBezTo>
                  <a:cubicBezTo>
                    <a:pt x="103" y="474"/>
                    <a:pt x="96" y="470"/>
                    <a:pt x="92" y="464"/>
                  </a:cubicBezTo>
                  <a:cubicBezTo>
                    <a:pt x="81" y="464"/>
                    <a:pt x="81" y="464"/>
                    <a:pt x="81" y="464"/>
                  </a:cubicBezTo>
                  <a:cubicBezTo>
                    <a:pt x="81" y="510"/>
                    <a:pt x="81" y="510"/>
                    <a:pt x="81" y="510"/>
                  </a:cubicBezTo>
                  <a:cubicBezTo>
                    <a:pt x="81" y="539"/>
                    <a:pt x="105" y="562"/>
                    <a:pt x="134" y="562"/>
                  </a:cubicBezTo>
                  <a:cubicBezTo>
                    <a:pt x="483" y="562"/>
                    <a:pt x="483" y="562"/>
                    <a:pt x="483" y="562"/>
                  </a:cubicBezTo>
                  <a:cubicBezTo>
                    <a:pt x="511" y="562"/>
                    <a:pt x="535" y="539"/>
                    <a:pt x="535" y="510"/>
                  </a:cubicBezTo>
                  <a:cubicBezTo>
                    <a:pt x="535" y="359"/>
                    <a:pt x="535" y="232"/>
                    <a:pt x="535" y="90"/>
                  </a:cubicBezTo>
                  <a:close/>
                </a:path>
              </a:pathLst>
            </a:custGeom>
            <a:solidFill>
              <a:srgbClr val="CA272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30" name="Google Shape;130;p15"/>
            <p:cNvGrpSpPr/>
            <p:nvPr/>
          </p:nvGrpSpPr>
          <p:grpSpPr>
            <a:xfrm>
              <a:off x="1415990" y="2612982"/>
              <a:ext cx="1104181" cy="1526540"/>
              <a:chOff x="1415990" y="2631179"/>
              <a:chExt cx="1104181" cy="1526540"/>
            </a:xfrm>
          </p:grpSpPr>
          <p:sp>
            <p:nvSpPr>
              <p:cNvPr id="131" name="Google Shape;131;p15"/>
              <p:cNvSpPr/>
              <p:nvPr/>
            </p:nvSpPr>
            <p:spPr>
              <a:xfrm>
                <a:off x="1415990" y="2631179"/>
                <a:ext cx="1104181" cy="161582"/>
              </a:xfrm>
              <a:prstGeom prst="roundRect">
                <a:avLst>
                  <a:gd fmla="val 50000" name="adj"/>
                </a:avLst>
              </a:prstGeom>
              <a:solidFill>
                <a:srgbClr val="CA272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" name="Google Shape;132;p15"/>
              <p:cNvSpPr/>
              <p:nvPr/>
            </p:nvSpPr>
            <p:spPr>
              <a:xfrm>
                <a:off x="1415990" y="3086165"/>
                <a:ext cx="1104181" cy="161582"/>
              </a:xfrm>
              <a:prstGeom prst="roundRect">
                <a:avLst>
                  <a:gd fmla="val 50000" name="adj"/>
                </a:avLst>
              </a:prstGeom>
              <a:solidFill>
                <a:srgbClr val="CA272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" name="Google Shape;133;p15"/>
              <p:cNvSpPr/>
              <p:nvPr/>
            </p:nvSpPr>
            <p:spPr>
              <a:xfrm>
                <a:off x="1415990" y="3541151"/>
                <a:ext cx="1104181" cy="161582"/>
              </a:xfrm>
              <a:prstGeom prst="roundRect">
                <a:avLst>
                  <a:gd fmla="val 50000" name="adj"/>
                </a:avLst>
              </a:prstGeom>
              <a:solidFill>
                <a:srgbClr val="CA272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" name="Google Shape;134;p15"/>
              <p:cNvSpPr/>
              <p:nvPr/>
            </p:nvSpPr>
            <p:spPr>
              <a:xfrm>
                <a:off x="1415990" y="3996137"/>
                <a:ext cx="1104181" cy="161582"/>
              </a:xfrm>
              <a:prstGeom prst="roundRect">
                <a:avLst>
                  <a:gd fmla="val 50000" name="adj"/>
                </a:avLst>
              </a:prstGeom>
              <a:solidFill>
                <a:srgbClr val="CA272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135" name="Google Shape;135;p15"/>
          <p:cNvPicPr preferRelativeResize="0"/>
          <p:nvPr/>
        </p:nvPicPr>
        <p:blipFill rotWithShape="1">
          <a:blip r:embed="rId3">
            <a:alphaModFix/>
          </a:blip>
          <a:srcRect b="0" l="75476" r="0" t="93175"/>
          <a:stretch/>
        </p:blipFill>
        <p:spPr>
          <a:xfrm>
            <a:off x="6901542" y="6389914"/>
            <a:ext cx="2242458" cy="468088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5"/>
          <p:cNvSpPr txBox="1"/>
          <p:nvPr/>
        </p:nvSpPr>
        <p:spPr>
          <a:xfrm>
            <a:off x="3811142" y="5121527"/>
            <a:ext cx="4425600" cy="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pt-BR" sz="1200">
                <a:solidFill>
                  <a:schemeClr val="lt1"/>
                </a:solidFill>
              </a:rPr>
              <a:t>PLANEJAMENTO DE BANCO DE DADOS</a:t>
            </a:r>
            <a:endParaRPr b="1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15"/>
          <p:cNvSpPr txBox="1"/>
          <p:nvPr/>
        </p:nvSpPr>
        <p:spPr>
          <a:xfrm>
            <a:off x="8155488" y="5085954"/>
            <a:ext cx="4428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pt-BR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00</a:t>
            </a:r>
            <a:endParaRPr b="1" i="0" sz="1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8" name="Google Shape;138;p15"/>
          <p:cNvCxnSpPr/>
          <p:nvPr/>
        </p:nvCxnSpPr>
        <p:spPr>
          <a:xfrm>
            <a:off x="3832159" y="5369580"/>
            <a:ext cx="5005500" cy="0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39" name="Google Shape;139;p15"/>
          <p:cNvSpPr txBox="1"/>
          <p:nvPr/>
        </p:nvSpPr>
        <p:spPr>
          <a:xfrm>
            <a:off x="3837692" y="5474002"/>
            <a:ext cx="4425600" cy="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pt-BR" sz="1200">
                <a:solidFill>
                  <a:schemeClr val="lt1"/>
                </a:solidFill>
              </a:rPr>
              <a:t>PROJETO FINAL</a:t>
            </a:r>
            <a:endParaRPr b="1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15"/>
          <p:cNvSpPr txBox="1"/>
          <p:nvPr/>
        </p:nvSpPr>
        <p:spPr>
          <a:xfrm>
            <a:off x="8182038" y="5438429"/>
            <a:ext cx="4428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pt-BR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00</a:t>
            </a:r>
            <a:endParaRPr b="1" i="0" sz="1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1" name="Google Shape;141;p15"/>
          <p:cNvCxnSpPr/>
          <p:nvPr/>
        </p:nvCxnSpPr>
        <p:spPr>
          <a:xfrm>
            <a:off x="3858709" y="5722055"/>
            <a:ext cx="5005500" cy="0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4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42"/>
          <p:cNvSpPr/>
          <p:nvPr/>
        </p:nvSpPr>
        <p:spPr>
          <a:xfrm>
            <a:off x="0" y="6769601"/>
            <a:ext cx="9144000" cy="88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5" name="Google Shape;485;p42"/>
          <p:cNvSpPr/>
          <p:nvPr/>
        </p:nvSpPr>
        <p:spPr>
          <a:xfrm>
            <a:off x="393425" y="1929425"/>
            <a:ext cx="8350500" cy="392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2200">
                <a:solidFill>
                  <a:schemeClr val="dk1"/>
                </a:solidFill>
              </a:rPr>
              <a:t>● Selecione na tabela titles todas as colunas, porém limite a 5 resultados e ordene de forma ascendente;</a:t>
            </a:r>
            <a:endParaRPr b="1" sz="2200"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2200">
                <a:solidFill>
                  <a:schemeClr val="dk1"/>
                </a:solidFill>
              </a:rPr>
              <a:t>● A ordem deve ser pela coluna de dept_name;</a:t>
            </a:r>
            <a:endParaRPr b="1" sz="2200"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200"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200"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rgbClr val="3F3F3F"/>
              </a:solidFill>
            </a:endParaRPr>
          </a:p>
        </p:txBody>
      </p:sp>
      <p:sp>
        <p:nvSpPr>
          <p:cNvPr id="486" name="Google Shape;486;p42"/>
          <p:cNvSpPr/>
          <p:nvPr/>
        </p:nvSpPr>
        <p:spPr>
          <a:xfrm>
            <a:off x="403025" y="1330476"/>
            <a:ext cx="8340900" cy="4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pt-BR" sz="2400"/>
              <a:t>Exercício 16</a:t>
            </a:r>
            <a:endParaRPr b="1" sz="2400"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sz="2400"/>
          </a:p>
        </p:txBody>
      </p:sp>
      <p:sp>
        <p:nvSpPr>
          <p:cNvPr id="487" name="Google Shape;487;p42"/>
          <p:cNvSpPr/>
          <p:nvPr/>
        </p:nvSpPr>
        <p:spPr>
          <a:xfrm>
            <a:off x="-141512" y="1664328"/>
            <a:ext cx="288300" cy="403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8" name="Google Shape;488;p42"/>
          <p:cNvSpPr/>
          <p:nvPr/>
        </p:nvSpPr>
        <p:spPr>
          <a:xfrm>
            <a:off x="-141514" y="2437162"/>
            <a:ext cx="288300" cy="403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9" name="Google Shape;489;p42"/>
          <p:cNvSpPr/>
          <p:nvPr/>
        </p:nvSpPr>
        <p:spPr>
          <a:xfrm>
            <a:off x="0" y="73924"/>
            <a:ext cx="3954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0" name="Google Shape;490;p42"/>
          <p:cNvSpPr/>
          <p:nvPr/>
        </p:nvSpPr>
        <p:spPr>
          <a:xfrm>
            <a:off x="3500525" y="73925"/>
            <a:ext cx="56436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91" name="Google Shape;491;p42"/>
          <p:cNvPicPr preferRelativeResize="0"/>
          <p:nvPr/>
        </p:nvPicPr>
        <p:blipFill rotWithShape="1">
          <a:blip r:embed="rId3">
            <a:alphaModFix/>
          </a:blip>
          <a:srcRect b="0" l="75475" r="0" t="93174"/>
          <a:stretch/>
        </p:blipFill>
        <p:spPr>
          <a:xfrm>
            <a:off x="6901542" y="6389914"/>
            <a:ext cx="2242458" cy="468088"/>
          </a:xfrm>
          <a:prstGeom prst="rect">
            <a:avLst/>
          </a:prstGeom>
          <a:noFill/>
          <a:ln>
            <a:noFill/>
          </a:ln>
        </p:spPr>
      </p:pic>
      <p:sp>
        <p:nvSpPr>
          <p:cNvPr id="492" name="Google Shape;492;p42"/>
          <p:cNvSpPr/>
          <p:nvPr/>
        </p:nvSpPr>
        <p:spPr>
          <a:xfrm>
            <a:off x="398221" y="929727"/>
            <a:ext cx="8350500" cy="4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pt-BR" sz="2400">
                <a:solidFill>
                  <a:srgbClr val="CA2721"/>
                </a:solidFill>
              </a:rPr>
              <a:t>LIMIT **</a:t>
            </a:r>
            <a:endParaRPr b="1" i="0" sz="24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3" name="Google Shape;493;p42"/>
          <p:cNvSpPr txBox="1"/>
          <p:nvPr/>
        </p:nvSpPr>
        <p:spPr>
          <a:xfrm>
            <a:off x="395300" y="73925"/>
            <a:ext cx="4457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pt-BR" sz="2800">
                <a:solidFill>
                  <a:schemeClr val="dk1"/>
                </a:solidFill>
              </a:rPr>
              <a:t>SELECT</a:t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43"/>
          <p:cNvSpPr/>
          <p:nvPr/>
        </p:nvSpPr>
        <p:spPr>
          <a:xfrm>
            <a:off x="0" y="6769601"/>
            <a:ext cx="9144000" cy="88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9" name="Google Shape;499;p43"/>
          <p:cNvSpPr/>
          <p:nvPr/>
        </p:nvSpPr>
        <p:spPr>
          <a:xfrm>
            <a:off x="398221" y="929727"/>
            <a:ext cx="8350500" cy="4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pt-BR" sz="2400">
                <a:solidFill>
                  <a:srgbClr val="CA2721"/>
                </a:solidFill>
              </a:rPr>
              <a:t>FUNÇÕES NO SQL</a:t>
            </a:r>
            <a:endParaRPr b="1" i="0" sz="24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0" name="Google Shape;500;p43"/>
          <p:cNvSpPr/>
          <p:nvPr/>
        </p:nvSpPr>
        <p:spPr>
          <a:xfrm>
            <a:off x="393425" y="1724025"/>
            <a:ext cx="8350500" cy="4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200">
                <a:solidFill>
                  <a:schemeClr val="dk1"/>
                </a:solidFill>
              </a:rPr>
              <a:t>● </a:t>
            </a:r>
            <a:r>
              <a:rPr b="1" lang="pt-BR" sz="2200">
                <a:solidFill>
                  <a:schemeClr val="dk1"/>
                </a:solidFill>
                <a:highlight>
                  <a:srgbClr val="FFFF00"/>
                </a:highlight>
              </a:rPr>
              <a:t>Funções são blocos de códigos reaproveitáveis;</a:t>
            </a:r>
            <a:endParaRPr b="1" sz="2200">
              <a:solidFill>
                <a:schemeClr val="dk1"/>
              </a:solidFill>
              <a:highlight>
                <a:srgbClr val="FFFF00"/>
              </a:highlight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200">
                <a:solidFill>
                  <a:schemeClr val="dk1"/>
                </a:solidFill>
              </a:rPr>
              <a:t>● Utilizadas para extrair resultados que demandam muita programação;</a:t>
            </a:r>
            <a:endParaRPr b="1" sz="2200">
              <a:solidFill>
                <a:schemeClr val="dk1"/>
              </a:solidFill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200">
                <a:solidFill>
                  <a:schemeClr val="dk1"/>
                </a:solidFill>
              </a:rPr>
              <a:t>● Temos diversas no SQL, que vão nos ajudar muito nas nossas consultas;</a:t>
            </a:r>
            <a:endParaRPr b="1" sz="2200">
              <a:solidFill>
                <a:schemeClr val="dk1"/>
              </a:solidFill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200">
                <a:solidFill>
                  <a:schemeClr val="dk1"/>
                </a:solidFill>
              </a:rPr>
              <a:t>● Exemplo: a função MAX retorna o maior valor, de uma determinada coluna;</a:t>
            </a:r>
            <a:endParaRPr b="1" sz="2200">
              <a:solidFill>
                <a:schemeClr val="dk1"/>
              </a:solidFill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200">
                <a:solidFill>
                  <a:schemeClr val="dk1"/>
                </a:solidFill>
              </a:rPr>
              <a:t>● Algo que poderia ser atingido por: SELECT coluna FROM tabela ORDER BY coluna DESC LIMIT 1;</a:t>
            </a:r>
            <a:endParaRPr b="1" sz="2200">
              <a:solidFill>
                <a:schemeClr val="dk1"/>
              </a:solidFill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rgbClr val="3F3F3F"/>
              </a:solidFill>
            </a:endParaRPr>
          </a:p>
        </p:txBody>
      </p:sp>
      <p:sp>
        <p:nvSpPr>
          <p:cNvPr id="501" name="Google Shape;501;p43"/>
          <p:cNvSpPr/>
          <p:nvPr/>
        </p:nvSpPr>
        <p:spPr>
          <a:xfrm>
            <a:off x="-141512" y="1664328"/>
            <a:ext cx="288300" cy="403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2" name="Google Shape;502;p43"/>
          <p:cNvSpPr/>
          <p:nvPr/>
        </p:nvSpPr>
        <p:spPr>
          <a:xfrm>
            <a:off x="-141514" y="2437162"/>
            <a:ext cx="288300" cy="403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3" name="Google Shape;503;p43"/>
          <p:cNvSpPr txBox="1"/>
          <p:nvPr/>
        </p:nvSpPr>
        <p:spPr>
          <a:xfrm>
            <a:off x="395300" y="73925"/>
            <a:ext cx="4457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pt-BR" sz="2800">
                <a:solidFill>
                  <a:schemeClr val="dk1"/>
                </a:solidFill>
              </a:rPr>
              <a:t>SELECT</a:t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4" name="Google Shape;504;p43"/>
          <p:cNvSpPr/>
          <p:nvPr/>
        </p:nvSpPr>
        <p:spPr>
          <a:xfrm>
            <a:off x="0" y="73924"/>
            <a:ext cx="3954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5" name="Google Shape;505;p43"/>
          <p:cNvSpPr/>
          <p:nvPr/>
        </p:nvSpPr>
        <p:spPr>
          <a:xfrm>
            <a:off x="4498975" y="73925"/>
            <a:ext cx="46452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6" name="Google Shape;506;p43"/>
          <p:cNvPicPr preferRelativeResize="0"/>
          <p:nvPr/>
        </p:nvPicPr>
        <p:blipFill rotWithShape="1">
          <a:blip r:embed="rId3">
            <a:alphaModFix/>
          </a:blip>
          <a:srcRect b="0" l="75475" r="0" t="93174"/>
          <a:stretch/>
        </p:blipFill>
        <p:spPr>
          <a:xfrm>
            <a:off x="6901542" y="6389914"/>
            <a:ext cx="2242458" cy="4680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44"/>
          <p:cNvSpPr/>
          <p:nvPr/>
        </p:nvSpPr>
        <p:spPr>
          <a:xfrm>
            <a:off x="0" y="6769601"/>
            <a:ext cx="9144000" cy="88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2" name="Google Shape;512;p44"/>
          <p:cNvSpPr/>
          <p:nvPr/>
        </p:nvSpPr>
        <p:spPr>
          <a:xfrm>
            <a:off x="398221" y="929727"/>
            <a:ext cx="8350500" cy="4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pt-BR" sz="2400">
                <a:solidFill>
                  <a:srgbClr val="CA2721"/>
                </a:solidFill>
              </a:rPr>
              <a:t>FUNÇÃO MIN</a:t>
            </a:r>
            <a:endParaRPr b="1" i="0" sz="24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3" name="Google Shape;513;p44"/>
          <p:cNvSpPr/>
          <p:nvPr/>
        </p:nvSpPr>
        <p:spPr>
          <a:xfrm>
            <a:off x="393425" y="1724025"/>
            <a:ext cx="8350500" cy="4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200">
                <a:solidFill>
                  <a:schemeClr val="dk1"/>
                </a:solidFill>
              </a:rPr>
              <a:t>● A função MIN vai retornar o menor valor de uma coluna específica;</a:t>
            </a:r>
            <a:endParaRPr b="1" sz="2200">
              <a:solidFill>
                <a:schemeClr val="dk1"/>
              </a:solidFill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200">
                <a:solidFill>
                  <a:schemeClr val="dk1"/>
                </a:solidFill>
              </a:rPr>
              <a:t>● Exemplo:</a:t>
            </a:r>
            <a:endParaRPr b="1" sz="2200">
              <a:solidFill>
                <a:schemeClr val="dk1"/>
              </a:solidFill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200">
                <a:solidFill>
                  <a:schemeClr val="dk1"/>
                </a:solidFill>
              </a:rPr>
              <a:t>● </a:t>
            </a:r>
            <a:r>
              <a:rPr b="1" lang="pt-BR" sz="2200">
                <a:solidFill>
                  <a:schemeClr val="dk1"/>
                </a:solidFill>
                <a:highlight>
                  <a:srgbClr val="FFFF00"/>
                </a:highlight>
              </a:rPr>
              <a:t>SELECT MIN(&lt;coluna&gt;) FROM &lt;tabela&gt;;</a:t>
            </a:r>
            <a:endParaRPr b="1" sz="2200">
              <a:solidFill>
                <a:schemeClr val="dk1"/>
              </a:solidFill>
              <a:highlight>
                <a:srgbClr val="FFFF00"/>
              </a:highlight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200">
                <a:solidFill>
                  <a:schemeClr val="dk1"/>
                </a:solidFill>
              </a:rPr>
              <a:t>● Desta maneira vamos receber apenas um resultado, o de menor valor;</a:t>
            </a:r>
            <a:endParaRPr b="1" sz="2200">
              <a:solidFill>
                <a:schemeClr val="dk1"/>
              </a:solidFill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rgbClr val="3F3F3F"/>
              </a:solidFill>
            </a:endParaRPr>
          </a:p>
        </p:txBody>
      </p:sp>
      <p:sp>
        <p:nvSpPr>
          <p:cNvPr id="514" name="Google Shape;514;p44"/>
          <p:cNvSpPr/>
          <p:nvPr/>
        </p:nvSpPr>
        <p:spPr>
          <a:xfrm>
            <a:off x="-141512" y="1664328"/>
            <a:ext cx="288300" cy="403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5" name="Google Shape;515;p44"/>
          <p:cNvSpPr/>
          <p:nvPr/>
        </p:nvSpPr>
        <p:spPr>
          <a:xfrm>
            <a:off x="-141514" y="2437162"/>
            <a:ext cx="288300" cy="403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6" name="Google Shape;516;p44"/>
          <p:cNvSpPr txBox="1"/>
          <p:nvPr/>
        </p:nvSpPr>
        <p:spPr>
          <a:xfrm>
            <a:off x="395300" y="73925"/>
            <a:ext cx="4457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pt-BR" sz="2800">
                <a:solidFill>
                  <a:schemeClr val="dk1"/>
                </a:solidFill>
              </a:rPr>
              <a:t>SELECT</a:t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7" name="Google Shape;517;p44"/>
          <p:cNvSpPr/>
          <p:nvPr/>
        </p:nvSpPr>
        <p:spPr>
          <a:xfrm>
            <a:off x="0" y="73924"/>
            <a:ext cx="3954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8" name="Google Shape;518;p44"/>
          <p:cNvSpPr/>
          <p:nvPr/>
        </p:nvSpPr>
        <p:spPr>
          <a:xfrm>
            <a:off x="4498975" y="73925"/>
            <a:ext cx="46452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19" name="Google Shape;519;p44"/>
          <p:cNvPicPr preferRelativeResize="0"/>
          <p:nvPr/>
        </p:nvPicPr>
        <p:blipFill rotWithShape="1">
          <a:blip r:embed="rId3">
            <a:alphaModFix/>
          </a:blip>
          <a:srcRect b="0" l="75475" r="0" t="93174"/>
          <a:stretch/>
        </p:blipFill>
        <p:spPr>
          <a:xfrm>
            <a:off x="6901542" y="6389914"/>
            <a:ext cx="2242458" cy="4680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45"/>
          <p:cNvSpPr/>
          <p:nvPr/>
        </p:nvSpPr>
        <p:spPr>
          <a:xfrm>
            <a:off x="0" y="6769601"/>
            <a:ext cx="9144000" cy="88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5" name="Google Shape;525;p45"/>
          <p:cNvSpPr/>
          <p:nvPr/>
        </p:nvSpPr>
        <p:spPr>
          <a:xfrm>
            <a:off x="398221" y="929727"/>
            <a:ext cx="8350500" cy="4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pt-BR" sz="2400">
                <a:solidFill>
                  <a:srgbClr val="CA2721"/>
                </a:solidFill>
              </a:rPr>
              <a:t>FUNÇÃO MAX</a:t>
            </a:r>
            <a:endParaRPr b="1" i="0" sz="24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6" name="Google Shape;526;p45"/>
          <p:cNvSpPr/>
          <p:nvPr/>
        </p:nvSpPr>
        <p:spPr>
          <a:xfrm>
            <a:off x="393425" y="1724025"/>
            <a:ext cx="8350500" cy="4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200">
                <a:solidFill>
                  <a:schemeClr val="dk1"/>
                </a:solidFill>
              </a:rPr>
              <a:t>● A função MAX retornará o maior valor de uma coluna específica;</a:t>
            </a:r>
            <a:endParaRPr b="1" sz="2200">
              <a:solidFill>
                <a:schemeClr val="dk1"/>
              </a:solidFill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200">
                <a:solidFill>
                  <a:schemeClr val="dk1"/>
                </a:solidFill>
              </a:rPr>
              <a:t>● Exemplo:</a:t>
            </a:r>
            <a:endParaRPr b="1" sz="2200">
              <a:solidFill>
                <a:schemeClr val="dk1"/>
              </a:solidFill>
            </a:endParaRPr>
          </a:p>
          <a:p>
            <a:pPr indent="45720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200">
                <a:solidFill>
                  <a:schemeClr val="dk1"/>
                </a:solidFill>
                <a:highlight>
                  <a:srgbClr val="FFFF00"/>
                </a:highlight>
              </a:rPr>
              <a:t>SELECT MAX(&lt;coluna&gt;) FROM &lt;tabela&gt;;</a:t>
            </a:r>
            <a:endParaRPr b="1" sz="2200">
              <a:solidFill>
                <a:schemeClr val="dk1"/>
              </a:solidFill>
              <a:highlight>
                <a:srgbClr val="FFFF00"/>
              </a:highlight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200">
                <a:solidFill>
                  <a:schemeClr val="dk1"/>
                </a:solidFill>
              </a:rPr>
              <a:t>● Desta maneira receberemos apenas um resultado, o de maior valor;</a:t>
            </a:r>
            <a:endParaRPr b="1" sz="2200">
              <a:solidFill>
                <a:schemeClr val="dk1"/>
              </a:solidFill>
            </a:endParaRPr>
          </a:p>
        </p:txBody>
      </p:sp>
      <p:sp>
        <p:nvSpPr>
          <p:cNvPr id="527" name="Google Shape;527;p45"/>
          <p:cNvSpPr/>
          <p:nvPr/>
        </p:nvSpPr>
        <p:spPr>
          <a:xfrm>
            <a:off x="-141512" y="1664328"/>
            <a:ext cx="288300" cy="403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8" name="Google Shape;528;p45"/>
          <p:cNvSpPr/>
          <p:nvPr/>
        </p:nvSpPr>
        <p:spPr>
          <a:xfrm>
            <a:off x="-141514" y="2437162"/>
            <a:ext cx="288300" cy="403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9" name="Google Shape;529;p45"/>
          <p:cNvSpPr txBox="1"/>
          <p:nvPr/>
        </p:nvSpPr>
        <p:spPr>
          <a:xfrm>
            <a:off x="395300" y="73925"/>
            <a:ext cx="4457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pt-BR" sz="2800">
                <a:solidFill>
                  <a:schemeClr val="dk1"/>
                </a:solidFill>
              </a:rPr>
              <a:t>SELECT</a:t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0" name="Google Shape;530;p45"/>
          <p:cNvSpPr/>
          <p:nvPr/>
        </p:nvSpPr>
        <p:spPr>
          <a:xfrm>
            <a:off x="0" y="73924"/>
            <a:ext cx="3954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1" name="Google Shape;531;p45"/>
          <p:cNvSpPr/>
          <p:nvPr/>
        </p:nvSpPr>
        <p:spPr>
          <a:xfrm>
            <a:off x="4498975" y="73925"/>
            <a:ext cx="46452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32" name="Google Shape;532;p45"/>
          <p:cNvPicPr preferRelativeResize="0"/>
          <p:nvPr/>
        </p:nvPicPr>
        <p:blipFill rotWithShape="1">
          <a:blip r:embed="rId3">
            <a:alphaModFix/>
          </a:blip>
          <a:srcRect b="0" l="75475" r="0" t="93174"/>
          <a:stretch/>
        </p:blipFill>
        <p:spPr>
          <a:xfrm>
            <a:off x="6901542" y="6389914"/>
            <a:ext cx="2242458" cy="4680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46"/>
          <p:cNvSpPr/>
          <p:nvPr/>
        </p:nvSpPr>
        <p:spPr>
          <a:xfrm>
            <a:off x="0" y="6769601"/>
            <a:ext cx="9144000" cy="88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8" name="Google Shape;538;p46"/>
          <p:cNvSpPr/>
          <p:nvPr/>
        </p:nvSpPr>
        <p:spPr>
          <a:xfrm>
            <a:off x="398221" y="929727"/>
            <a:ext cx="8350500" cy="4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pt-BR" sz="2400">
                <a:solidFill>
                  <a:srgbClr val="CA2721"/>
                </a:solidFill>
              </a:rPr>
              <a:t>FUNÇÃO COUNT</a:t>
            </a:r>
            <a:endParaRPr b="1" i="0" sz="24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9" name="Google Shape;539;p46"/>
          <p:cNvSpPr/>
          <p:nvPr/>
        </p:nvSpPr>
        <p:spPr>
          <a:xfrm>
            <a:off x="393425" y="1724025"/>
            <a:ext cx="8350500" cy="4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200">
                <a:solidFill>
                  <a:schemeClr val="dk1"/>
                </a:solidFill>
              </a:rPr>
              <a:t>● A função COUNT vai retornar o número de valores que combinam com algum critério;</a:t>
            </a:r>
            <a:endParaRPr b="1" sz="2200">
              <a:solidFill>
                <a:schemeClr val="dk1"/>
              </a:solidFill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200">
                <a:solidFill>
                  <a:schemeClr val="dk1"/>
                </a:solidFill>
              </a:rPr>
              <a:t>● Podemos utilizar com o WHERE;</a:t>
            </a:r>
            <a:endParaRPr b="1" sz="2200">
              <a:solidFill>
                <a:schemeClr val="dk1"/>
              </a:solidFill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200">
                <a:solidFill>
                  <a:schemeClr val="dk1"/>
                </a:solidFill>
              </a:rPr>
              <a:t>● Exemplo: </a:t>
            </a:r>
            <a:endParaRPr b="1" sz="2200">
              <a:solidFill>
                <a:schemeClr val="dk1"/>
              </a:solidFill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200">
                <a:solidFill>
                  <a:schemeClr val="dk1"/>
                </a:solidFill>
                <a:highlight>
                  <a:srgbClr val="888888"/>
                </a:highlight>
              </a:rPr>
              <a:t>SELECT COUNT(*) FROM salaries WHERE salary &gt; 100000;</a:t>
            </a:r>
            <a:endParaRPr b="1" sz="2200">
              <a:solidFill>
                <a:schemeClr val="dk1"/>
              </a:solidFill>
              <a:highlight>
                <a:srgbClr val="888888"/>
              </a:highlight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200">
                <a:solidFill>
                  <a:schemeClr val="dk1"/>
                </a:solidFill>
              </a:rPr>
              <a:t>● Assim teremos a quantidade de salários maior que 100k;</a:t>
            </a:r>
            <a:endParaRPr b="1" sz="2200">
              <a:solidFill>
                <a:schemeClr val="dk1"/>
              </a:solidFill>
            </a:endParaRPr>
          </a:p>
        </p:txBody>
      </p:sp>
      <p:sp>
        <p:nvSpPr>
          <p:cNvPr id="540" name="Google Shape;540;p46"/>
          <p:cNvSpPr/>
          <p:nvPr/>
        </p:nvSpPr>
        <p:spPr>
          <a:xfrm>
            <a:off x="-141512" y="1664328"/>
            <a:ext cx="288300" cy="403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1" name="Google Shape;541;p46"/>
          <p:cNvSpPr/>
          <p:nvPr/>
        </p:nvSpPr>
        <p:spPr>
          <a:xfrm>
            <a:off x="-141514" y="2437162"/>
            <a:ext cx="288300" cy="403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2" name="Google Shape;542;p46"/>
          <p:cNvSpPr txBox="1"/>
          <p:nvPr/>
        </p:nvSpPr>
        <p:spPr>
          <a:xfrm>
            <a:off x="395300" y="73925"/>
            <a:ext cx="4457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pt-BR" sz="2800">
                <a:solidFill>
                  <a:schemeClr val="dk1"/>
                </a:solidFill>
              </a:rPr>
              <a:t>SELECT</a:t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3" name="Google Shape;543;p46"/>
          <p:cNvSpPr/>
          <p:nvPr/>
        </p:nvSpPr>
        <p:spPr>
          <a:xfrm>
            <a:off x="0" y="73924"/>
            <a:ext cx="3954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4" name="Google Shape;544;p46"/>
          <p:cNvSpPr/>
          <p:nvPr/>
        </p:nvSpPr>
        <p:spPr>
          <a:xfrm>
            <a:off x="4498975" y="73925"/>
            <a:ext cx="46452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45" name="Google Shape;545;p46"/>
          <p:cNvPicPr preferRelativeResize="0"/>
          <p:nvPr/>
        </p:nvPicPr>
        <p:blipFill rotWithShape="1">
          <a:blip r:embed="rId3">
            <a:alphaModFix/>
          </a:blip>
          <a:srcRect b="0" l="75475" r="0" t="93174"/>
          <a:stretch/>
        </p:blipFill>
        <p:spPr>
          <a:xfrm>
            <a:off x="6901542" y="6389914"/>
            <a:ext cx="2242458" cy="4680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47"/>
          <p:cNvSpPr/>
          <p:nvPr/>
        </p:nvSpPr>
        <p:spPr>
          <a:xfrm>
            <a:off x="0" y="6769601"/>
            <a:ext cx="9144000" cy="88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1" name="Google Shape;551;p47"/>
          <p:cNvSpPr/>
          <p:nvPr/>
        </p:nvSpPr>
        <p:spPr>
          <a:xfrm>
            <a:off x="393425" y="1929425"/>
            <a:ext cx="8350500" cy="392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2200">
                <a:solidFill>
                  <a:schemeClr val="dk1"/>
                </a:solidFill>
              </a:rPr>
              <a:t>● </a:t>
            </a:r>
            <a:r>
              <a:rPr b="1" lang="pt-BR" sz="2200">
                <a:solidFill>
                  <a:schemeClr val="dk1"/>
                </a:solidFill>
              </a:rPr>
              <a:t>Faça um SELECT que conte o número de registros na tabela departments;</a:t>
            </a:r>
            <a:endParaRPr b="1" sz="2200"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200"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200"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rgbClr val="3F3F3F"/>
              </a:solidFill>
            </a:endParaRPr>
          </a:p>
        </p:txBody>
      </p:sp>
      <p:sp>
        <p:nvSpPr>
          <p:cNvPr id="552" name="Google Shape;552;p47"/>
          <p:cNvSpPr/>
          <p:nvPr/>
        </p:nvSpPr>
        <p:spPr>
          <a:xfrm>
            <a:off x="403025" y="1330476"/>
            <a:ext cx="8340900" cy="4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pt-BR" sz="2400"/>
              <a:t>Exercício 17</a:t>
            </a:r>
            <a:endParaRPr b="1" sz="2400"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sz="2400"/>
          </a:p>
        </p:txBody>
      </p:sp>
      <p:sp>
        <p:nvSpPr>
          <p:cNvPr id="553" name="Google Shape;553;p47"/>
          <p:cNvSpPr/>
          <p:nvPr/>
        </p:nvSpPr>
        <p:spPr>
          <a:xfrm>
            <a:off x="-141512" y="1664328"/>
            <a:ext cx="288300" cy="403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4" name="Google Shape;554;p47"/>
          <p:cNvSpPr/>
          <p:nvPr/>
        </p:nvSpPr>
        <p:spPr>
          <a:xfrm>
            <a:off x="-141514" y="2437162"/>
            <a:ext cx="288300" cy="403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5" name="Google Shape;555;p47"/>
          <p:cNvSpPr/>
          <p:nvPr/>
        </p:nvSpPr>
        <p:spPr>
          <a:xfrm>
            <a:off x="0" y="73924"/>
            <a:ext cx="3954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6" name="Google Shape;556;p47"/>
          <p:cNvSpPr/>
          <p:nvPr/>
        </p:nvSpPr>
        <p:spPr>
          <a:xfrm>
            <a:off x="3500525" y="73925"/>
            <a:ext cx="56436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57" name="Google Shape;557;p47"/>
          <p:cNvPicPr preferRelativeResize="0"/>
          <p:nvPr/>
        </p:nvPicPr>
        <p:blipFill rotWithShape="1">
          <a:blip r:embed="rId3">
            <a:alphaModFix/>
          </a:blip>
          <a:srcRect b="0" l="75475" r="0" t="93174"/>
          <a:stretch/>
        </p:blipFill>
        <p:spPr>
          <a:xfrm>
            <a:off x="6901542" y="6389914"/>
            <a:ext cx="2242458" cy="468088"/>
          </a:xfrm>
          <a:prstGeom prst="rect">
            <a:avLst/>
          </a:prstGeom>
          <a:noFill/>
          <a:ln>
            <a:noFill/>
          </a:ln>
        </p:spPr>
      </p:pic>
      <p:sp>
        <p:nvSpPr>
          <p:cNvPr id="558" name="Google Shape;558;p47"/>
          <p:cNvSpPr/>
          <p:nvPr/>
        </p:nvSpPr>
        <p:spPr>
          <a:xfrm>
            <a:off x="398221" y="929727"/>
            <a:ext cx="8350500" cy="4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lang="pt-BR" sz="2400">
                <a:solidFill>
                  <a:srgbClr val="CA2721"/>
                </a:solidFill>
              </a:rPr>
              <a:t>FUNÇÃO COUNT</a:t>
            </a:r>
            <a:endParaRPr b="1" sz="2400">
              <a:solidFill>
                <a:srgbClr val="CA2721"/>
              </a:solidFill>
            </a:endParaRPr>
          </a:p>
        </p:txBody>
      </p:sp>
      <p:sp>
        <p:nvSpPr>
          <p:cNvPr id="559" name="Google Shape;559;p47"/>
          <p:cNvSpPr txBox="1"/>
          <p:nvPr/>
        </p:nvSpPr>
        <p:spPr>
          <a:xfrm>
            <a:off x="395300" y="73925"/>
            <a:ext cx="4457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pt-BR" sz="2800">
                <a:solidFill>
                  <a:schemeClr val="dk1"/>
                </a:solidFill>
              </a:rPr>
              <a:t>SELECT</a:t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48"/>
          <p:cNvSpPr/>
          <p:nvPr/>
        </p:nvSpPr>
        <p:spPr>
          <a:xfrm>
            <a:off x="0" y="6769601"/>
            <a:ext cx="9144000" cy="88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5" name="Google Shape;565;p48"/>
          <p:cNvSpPr/>
          <p:nvPr/>
        </p:nvSpPr>
        <p:spPr>
          <a:xfrm>
            <a:off x="398221" y="929727"/>
            <a:ext cx="8350500" cy="4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pt-BR" sz="2400">
                <a:solidFill>
                  <a:srgbClr val="CA2721"/>
                </a:solidFill>
              </a:rPr>
              <a:t>FUNÇÃO AVG</a:t>
            </a:r>
            <a:endParaRPr b="1" i="0" sz="24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6" name="Google Shape;566;p48"/>
          <p:cNvSpPr/>
          <p:nvPr/>
        </p:nvSpPr>
        <p:spPr>
          <a:xfrm>
            <a:off x="393425" y="1724025"/>
            <a:ext cx="8350500" cy="4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2200">
                <a:solidFill>
                  <a:schemeClr val="dk1"/>
                </a:solidFill>
              </a:rPr>
              <a:t>● A função AVG vai retornar a média de uma determinada coluna;</a:t>
            </a:r>
            <a:endParaRPr b="1" sz="2200">
              <a:solidFill>
                <a:schemeClr val="dk1"/>
              </a:solidFill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2200">
                <a:solidFill>
                  <a:schemeClr val="dk1"/>
                </a:solidFill>
              </a:rPr>
              <a:t>● AVG vem de average (média);</a:t>
            </a:r>
            <a:endParaRPr b="1" sz="2200">
              <a:solidFill>
                <a:schemeClr val="dk1"/>
              </a:solidFill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2200">
                <a:solidFill>
                  <a:schemeClr val="dk1"/>
                </a:solidFill>
              </a:rPr>
              <a:t>● Podemos utilizar da seguinte maneira:</a:t>
            </a:r>
            <a:endParaRPr b="1" sz="2200">
              <a:solidFill>
                <a:schemeClr val="dk1"/>
              </a:solidFill>
            </a:endParaRPr>
          </a:p>
          <a:p>
            <a:pPr indent="45720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2200">
                <a:solidFill>
                  <a:schemeClr val="dk1"/>
                </a:solidFill>
                <a:highlight>
                  <a:srgbClr val="FFFF00"/>
                </a:highlight>
              </a:rPr>
              <a:t>SELECT AVG(salary) FROM salaries;</a:t>
            </a:r>
            <a:endParaRPr b="1" sz="2200">
              <a:solidFill>
                <a:schemeClr val="dk1"/>
              </a:solidFill>
              <a:highlight>
                <a:srgbClr val="FFFF00"/>
              </a:highlight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2200">
                <a:solidFill>
                  <a:schemeClr val="dk1"/>
                </a:solidFill>
              </a:rPr>
              <a:t>● Temos assim a média de salários;</a:t>
            </a:r>
            <a:endParaRPr b="1" sz="2200">
              <a:solidFill>
                <a:schemeClr val="dk1"/>
              </a:solidFill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chemeClr val="dk1"/>
              </a:solidFill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rgbClr val="3F3F3F"/>
              </a:solidFill>
            </a:endParaRPr>
          </a:p>
        </p:txBody>
      </p:sp>
      <p:sp>
        <p:nvSpPr>
          <p:cNvPr id="567" name="Google Shape;567;p48"/>
          <p:cNvSpPr/>
          <p:nvPr/>
        </p:nvSpPr>
        <p:spPr>
          <a:xfrm>
            <a:off x="-141512" y="1664328"/>
            <a:ext cx="288300" cy="403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8" name="Google Shape;568;p48"/>
          <p:cNvSpPr/>
          <p:nvPr/>
        </p:nvSpPr>
        <p:spPr>
          <a:xfrm>
            <a:off x="-141514" y="2437162"/>
            <a:ext cx="288300" cy="403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9" name="Google Shape;569;p48"/>
          <p:cNvSpPr txBox="1"/>
          <p:nvPr/>
        </p:nvSpPr>
        <p:spPr>
          <a:xfrm>
            <a:off x="395300" y="73925"/>
            <a:ext cx="4457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pt-BR" sz="2800">
                <a:solidFill>
                  <a:schemeClr val="dk1"/>
                </a:solidFill>
              </a:rPr>
              <a:t>SELECT</a:t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0" name="Google Shape;570;p48"/>
          <p:cNvSpPr/>
          <p:nvPr/>
        </p:nvSpPr>
        <p:spPr>
          <a:xfrm>
            <a:off x="0" y="73924"/>
            <a:ext cx="3954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1" name="Google Shape;571;p48"/>
          <p:cNvSpPr/>
          <p:nvPr/>
        </p:nvSpPr>
        <p:spPr>
          <a:xfrm>
            <a:off x="4498975" y="73925"/>
            <a:ext cx="46452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2" name="Google Shape;572;p48"/>
          <p:cNvPicPr preferRelativeResize="0"/>
          <p:nvPr/>
        </p:nvPicPr>
        <p:blipFill rotWithShape="1">
          <a:blip r:embed="rId3">
            <a:alphaModFix/>
          </a:blip>
          <a:srcRect b="0" l="75475" r="0" t="93174"/>
          <a:stretch/>
        </p:blipFill>
        <p:spPr>
          <a:xfrm>
            <a:off x="6901542" y="6389914"/>
            <a:ext cx="2242458" cy="4680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49"/>
          <p:cNvSpPr/>
          <p:nvPr/>
        </p:nvSpPr>
        <p:spPr>
          <a:xfrm>
            <a:off x="0" y="6769601"/>
            <a:ext cx="9144000" cy="88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8" name="Google Shape;578;p49"/>
          <p:cNvSpPr/>
          <p:nvPr/>
        </p:nvSpPr>
        <p:spPr>
          <a:xfrm>
            <a:off x="398221" y="929727"/>
            <a:ext cx="8350500" cy="4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pt-BR" sz="2400">
                <a:solidFill>
                  <a:srgbClr val="CA2721"/>
                </a:solidFill>
              </a:rPr>
              <a:t>FUNÇÃO SUM</a:t>
            </a:r>
            <a:endParaRPr b="1" i="0" sz="24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9" name="Google Shape;579;p49"/>
          <p:cNvSpPr/>
          <p:nvPr/>
        </p:nvSpPr>
        <p:spPr>
          <a:xfrm>
            <a:off x="393425" y="1724025"/>
            <a:ext cx="8350500" cy="4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200">
                <a:solidFill>
                  <a:schemeClr val="dk1"/>
                </a:solidFill>
              </a:rPr>
              <a:t>● A função SUM vai retornar a soma de todos os valores de uma coluna;</a:t>
            </a:r>
            <a:endParaRPr b="1" sz="2200">
              <a:solidFill>
                <a:schemeClr val="dk1"/>
              </a:solidFill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200">
                <a:solidFill>
                  <a:schemeClr val="dk1"/>
                </a:solidFill>
              </a:rPr>
              <a:t>● Podemos utilizar da seguinte maneira:</a:t>
            </a:r>
            <a:endParaRPr b="1" sz="2200">
              <a:solidFill>
                <a:schemeClr val="dk1"/>
              </a:solidFill>
            </a:endParaRPr>
          </a:p>
          <a:p>
            <a:pPr indent="45720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200">
                <a:solidFill>
                  <a:schemeClr val="dk1"/>
                </a:solidFill>
                <a:highlight>
                  <a:srgbClr val="FFFF00"/>
                </a:highlight>
              </a:rPr>
              <a:t>SELECT SUM(salary) FROM salaries;</a:t>
            </a:r>
            <a:endParaRPr b="1" sz="2200">
              <a:solidFill>
                <a:schemeClr val="dk1"/>
              </a:solidFill>
              <a:highlight>
                <a:srgbClr val="FFFF00"/>
              </a:highlight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200">
                <a:solidFill>
                  <a:schemeClr val="dk1"/>
                </a:solidFill>
              </a:rPr>
              <a:t>● Assim teremos a soma de todos os salários;</a:t>
            </a:r>
            <a:endParaRPr b="1" sz="2200">
              <a:solidFill>
                <a:schemeClr val="dk1"/>
              </a:solidFill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rgbClr val="3F3F3F"/>
              </a:solidFill>
            </a:endParaRPr>
          </a:p>
        </p:txBody>
      </p:sp>
      <p:sp>
        <p:nvSpPr>
          <p:cNvPr id="580" name="Google Shape;580;p49"/>
          <p:cNvSpPr/>
          <p:nvPr/>
        </p:nvSpPr>
        <p:spPr>
          <a:xfrm>
            <a:off x="-141512" y="1664328"/>
            <a:ext cx="288300" cy="403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1" name="Google Shape;581;p49"/>
          <p:cNvSpPr/>
          <p:nvPr/>
        </p:nvSpPr>
        <p:spPr>
          <a:xfrm>
            <a:off x="-141514" y="2437162"/>
            <a:ext cx="288300" cy="403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2" name="Google Shape;582;p49"/>
          <p:cNvSpPr txBox="1"/>
          <p:nvPr/>
        </p:nvSpPr>
        <p:spPr>
          <a:xfrm>
            <a:off x="395300" y="73925"/>
            <a:ext cx="4457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pt-BR" sz="2800">
                <a:solidFill>
                  <a:schemeClr val="dk1"/>
                </a:solidFill>
              </a:rPr>
              <a:t>SELECT</a:t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3" name="Google Shape;583;p49"/>
          <p:cNvSpPr/>
          <p:nvPr/>
        </p:nvSpPr>
        <p:spPr>
          <a:xfrm>
            <a:off x="0" y="73924"/>
            <a:ext cx="3954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4" name="Google Shape;584;p49"/>
          <p:cNvSpPr/>
          <p:nvPr/>
        </p:nvSpPr>
        <p:spPr>
          <a:xfrm>
            <a:off x="4498975" y="73925"/>
            <a:ext cx="46452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85" name="Google Shape;585;p49"/>
          <p:cNvPicPr preferRelativeResize="0"/>
          <p:nvPr/>
        </p:nvPicPr>
        <p:blipFill rotWithShape="1">
          <a:blip r:embed="rId3">
            <a:alphaModFix/>
          </a:blip>
          <a:srcRect b="0" l="75475" r="0" t="93174"/>
          <a:stretch/>
        </p:blipFill>
        <p:spPr>
          <a:xfrm>
            <a:off x="6901542" y="6389914"/>
            <a:ext cx="2242458" cy="4680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50"/>
          <p:cNvSpPr/>
          <p:nvPr/>
        </p:nvSpPr>
        <p:spPr>
          <a:xfrm>
            <a:off x="0" y="6769601"/>
            <a:ext cx="9144000" cy="88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1" name="Google Shape;591;p50"/>
          <p:cNvSpPr/>
          <p:nvPr/>
        </p:nvSpPr>
        <p:spPr>
          <a:xfrm>
            <a:off x="398221" y="929727"/>
            <a:ext cx="8350500" cy="4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pt-BR" sz="2400">
                <a:solidFill>
                  <a:srgbClr val="CA2721"/>
                </a:solidFill>
              </a:rPr>
              <a:t>OPERADOR LIKE</a:t>
            </a:r>
            <a:endParaRPr b="1" i="0" sz="24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2" name="Google Shape;592;p50"/>
          <p:cNvSpPr/>
          <p:nvPr/>
        </p:nvSpPr>
        <p:spPr>
          <a:xfrm>
            <a:off x="393425" y="1724025"/>
            <a:ext cx="8350500" cy="4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200">
                <a:solidFill>
                  <a:schemeClr val="dk1"/>
                </a:solidFill>
              </a:rPr>
              <a:t>● O LIKE é utilizado sempre em conjunto do WHERE;</a:t>
            </a:r>
            <a:endParaRPr b="1" sz="2200">
              <a:solidFill>
                <a:schemeClr val="dk1"/>
              </a:solidFill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200">
                <a:solidFill>
                  <a:schemeClr val="dk1"/>
                </a:solidFill>
              </a:rPr>
              <a:t>● Ele tem a premissa de filtrar ainda mais nossos resultados;</a:t>
            </a:r>
            <a:endParaRPr b="1" sz="2200">
              <a:solidFill>
                <a:schemeClr val="dk1"/>
              </a:solidFill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200">
                <a:solidFill>
                  <a:schemeClr val="dk1"/>
                </a:solidFill>
              </a:rPr>
              <a:t>● Utilizamos também o coringa %, que ajuda muito nas buscas:</a:t>
            </a:r>
            <a:endParaRPr b="1" sz="2200">
              <a:solidFill>
                <a:schemeClr val="dk1"/>
              </a:solidFill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200">
                <a:solidFill>
                  <a:schemeClr val="dk1"/>
                </a:solidFill>
                <a:highlight>
                  <a:srgbClr val="FFFF00"/>
                </a:highlight>
              </a:rPr>
              <a:t>SELECT * FROM employees WHERE first_name LIKE '%ber%';</a:t>
            </a:r>
            <a:endParaRPr b="1" sz="2200">
              <a:solidFill>
                <a:schemeClr val="dk1"/>
              </a:solidFill>
              <a:highlight>
                <a:srgbClr val="FFFF00"/>
              </a:highlight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200">
                <a:solidFill>
                  <a:schemeClr val="dk1"/>
                </a:solidFill>
              </a:rPr>
              <a:t>● Desta forma teremos a seleção de todos os nomes que contém ber, não importa se for no fim ou começo;</a:t>
            </a:r>
            <a:endParaRPr b="1" sz="2200">
              <a:solidFill>
                <a:schemeClr val="dk1"/>
              </a:solidFill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rgbClr val="3F3F3F"/>
              </a:solidFill>
            </a:endParaRPr>
          </a:p>
        </p:txBody>
      </p:sp>
      <p:sp>
        <p:nvSpPr>
          <p:cNvPr id="593" name="Google Shape;593;p50"/>
          <p:cNvSpPr/>
          <p:nvPr/>
        </p:nvSpPr>
        <p:spPr>
          <a:xfrm>
            <a:off x="-141512" y="1664328"/>
            <a:ext cx="288300" cy="403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4" name="Google Shape;594;p50"/>
          <p:cNvSpPr/>
          <p:nvPr/>
        </p:nvSpPr>
        <p:spPr>
          <a:xfrm>
            <a:off x="-141514" y="2437162"/>
            <a:ext cx="288300" cy="403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5" name="Google Shape;595;p50"/>
          <p:cNvSpPr txBox="1"/>
          <p:nvPr/>
        </p:nvSpPr>
        <p:spPr>
          <a:xfrm>
            <a:off x="395300" y="73925"/>
            <a:ext cx="4457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pt-BR" sz="2800">
                <a:solidFill>
                  <a:schemeClr val="dk1"/>
                </a:solidFill>
              </a:rPr>
              <a:t>SELECT</a:t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6" name="Google Shape;596;p50"/>
          <p:cNvSpPr/>
          <p:nvPr/>
        </p:nvSpPr>
        <p:spPr>
          <a:xfrm>
            <a:off x="0" y="73924"/>
            <a:ext cx="3954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7" name="Google Shape;597;p50"/>
          <p:cNvSpPr/>
          <p:nvPr/>
        </p:nvSpPr>
        <p:spPr>
          <a:xfrm>
            <a:off x="4498975" y="73925"/>
            <a:ext cx="46452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98" name="Google Shape;598;p50"/>
          <p:cNvPicPr preferRelativeResize="0"/>
          <p:nvPr/>
        </p:nvPicPr>
        <p:blipFill rotWithShape="1">
          <a:blip r:embed="rId3">
            <a:alphaModFix/>
          </a:blip>
          <a:srcRect b="0" l="75475" r="0" t="93174"/>
          <a:stretch/>
        </p:blipFill>
        <p:spPr>
          <a:xfrm>
            <a:off x="6901542" y="6389914"/>
            <a:ext cx="2242458" cy="4680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51"/>
          <p:cNvSpPr/>
          <p:nvPr/>
        </p:nvSpPr>
        <p:spPr>
          <a:xfrm>
            <a:off x="0" y="6769601"/>
            <a:ext cx="9144000" cy="88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4" name="Google Shape;604;p51"/>
          <p:cNvSpPr/>
          <p:nvPr/>
        </p:nvSpPr>
        <p:spPr>
          <a:xfrm>
            <a:off x="393425" y="1929425"/>
            <a:ext cx="8350500" cy="392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2200">
                <a:solidFill>
                  <a:schemeClr val="dk1"/>
                </a:solidFill>
              </a:rPr>
              <a:t>● Faça um SELECT na tabela titles;</a:t>
            </a:r>
            <a:endParaRPr b="1" sz="22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2200">
                <a:solidFill>
                  <a:schemeClr val="dk1"/>
                </a:solidFill>
              </a:rPr>
              <a:t>● Selecione todos os títulos que tenham Engineer na coluna title;</a:t>
            </a:r>
            <a:endParaRPr b="1" sz="2200"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200"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200"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rgbClr val="3F3F3F"/>
              </a:solidFill>
            </a:endParaRPr>
          </a:p>
        </p:txBody>
      </p:sp>
      <p:sp>
        <p:nvSpPr>
          <p:cNvPr id="605" name="Google Shape;605;p51"/>
          <p:cNvSpPr/>
          <p:nvPr/>
        </p:nvSpPr>
        <p:spPr>
          <a:xfrm>
            <a:off x="403025" y="1330476"/>
            <a:ext cx="8340900" cy="4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pt-BR" sz="2400"/>
              <a:t>Exercício 18</a:t>
            </a:r>
            <a:endParaRPr b="1" sz="2400"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sz="2400"/>
          </a:p>
        </p:txBody>
      </p:sp>
      <p:sp>
        <p:nvSpPr>
          <p:cNvPr id="606" name="Google Shape;606;p51"/>
          <p:cNvSpPr/>
          <p:nvPr/>
        </p:nvSpPr>
        <p:spPr>
          <a:xfrm>
            <a:off x="-141512" y="1664328"/>
            <a:ext cx="288300" cy="403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7" name="Google Shape;607;p51"/>
          <p:cNvSpPr/>
          <p:nvPr/>
        </p:nvSpPr>
        <p:spPr>
          <a:xfrm>
            <a:off x="-141514" y="2437162"/>
            <a:ext cx="288300" cy="403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8" name="Google Shape;608;p51"/>
          <p:cNvSpPr/>
          <p:nvPr/>
        </p:nvSpPr>
        <p:spPr>
          <a:xfrm>
            <a:off x="0" y="73924"/>
            <a:ext cx="3954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9" name="Google Shape;609;p51"/>
          <p:cNvSpPr/>
          <p:nvPr/>
        </p:nvSpPr>
        <p:spPr>
          <a:xfrm>
            <a:off x="3500525" y="73925"/>
            <a:ext cx="56436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10" name="Google Shape;610;p51"/>
          <p:cNvPicPr preferRelativeResize="0"/>
          <p:nvPr/>
        </p:nvPicPr>
        <p:blipFill rotWithShape="1">
          <a:blip r:embed="rId3">
            <a:alphaModFix/>
          </a:blip>
          <a:srcRect b="0" l="75475" r="0" t="93174"/>
          <a:stretch/>
        </p:blipFill>
        <p:spPr>
          <a:xfrm>
            <a:off x="6901542" y="6389914"/>
            <a:ext cx="2242458" cy="468088"/>
          </a:xfrm>
          <a:prstGeom prst="rect">
            <a:avLst/>
          </a:prstGeom>
          <a:noFill/>
          <a:ln>
            <a:noFill/>
          </a:ln>
        </p:spPr>
      </p:pic>
      <p:sp>
        <p:nvSpPr>
          <p:cNvPr id="611" name="Google Shape;611;p51"/>
          <p:cNvSpPr/>
          <p:nvPr/>
        </p:nvSpPr>
        <p:spPr>
          <a:xfrm>
            <a:off x="398221" y="929727"/>
            <a:ext cx="8350500" cy="4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lang="pt-BR" sz="2400">
                <a:solidFill>
                  <a:srgbClr val="CA2721"/>
                </a:solidFill>
              </a:rPr>
              <a:t>OPERADOR LIKE</a:t>
            </a:r>
            <a:endParaRPr b="1" sz="2400">
              <a:solidFill>
                <a:srgbClr val="CA2721"/>
              </a:solidFill>
            </a:endParaRPr>
          </a:p>
        </p:txBody>
      </p:sp>
      <p:sp>
        <p:nvSpPr>
          <p:cNvPr id="612" name="Google Shape;612;p51"/>
          <p:cNvSpPr txBox="1"/>
          <p:nvPr/>
        </p:nvSpPr>
        <p:spPr>
          <a:xfrm>
            <a:off x="395300" y="73925"/>
            <a:ext cx="4457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pt-BR" sz="2800">
                <a:solidFill>
                  <a:schemeClr val="dk1"/>
                </a:solidFill>
              </a:rPr>
              <a:t>SELECT</a:t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A2721"/>
        </a:solid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16"/>
          <p:cNvSpPr txBox="1"/>
          <p:nvPr/>
        </p:nvSpPr>
        <p:spPr>
          <a:xfrm>
            <a:off x="191879" y="2601108"/>
            <a:ext cx="87714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pt-BR" sz="4000">
                <a:solidFill>
                  <a:schemeClr val="lt1"/>
                </a:solidFill>
              </a:rPr>
              <a:t>ALTERAÇÃO DE DADOS</a:t>
            </a:r>
            <a:endParaRPr b="0" i="0" sz="4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16"/>
          <p:cNvSpPr txBox="1"/>
          <p:nvPr/>
        </p:nvSpPr>
        <p:spPr>
          <a:xfrm>
            <a:off x="239700" y="3591880"/>
            <a:ext cx="8723400" cy="4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" name="Google Shape;149;p16"/>
          <p:cNvCxnSpPr/>
          <p:nvPr/>
        </p:nvCxnSpPr>
        <p:spPr>
          <a:xfrm>
            <a:off x="1703614" y="3417901"/>
            <a:ext cx="57369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dash"/>
            <a:miter lim="800000"/>
            <a:headEnd len="sm" w="sm" type="none"/>
            <a:tailEnd len="sm" w="sm" type="none"/>
          </a:ln>
        </p:spPr>
      </p:cxnSp>
      <p:pic>
        <p:nvPicPr>
          <p:cNvPr id="150" name="Google Shape;150;p16"/>
          <p:cNvPicPr preferRelativeResize="0"/>
          <p:nvPr/>
        </p:nvPicPr>
        <p:blipFill rotWithShape="1">
          <a:blip r:embed="rId4">
            <a:alphaModFix/>
          </a:blip>
          <a:srcRect b="0" l="75356" r="0" t="93174"/>
          <a:stretch/>
        </p:blipFill>
        <p:spPr>
          <a:xfrm>
            <a:off x="6890656" y="6389914"/>
            <a:ext cx="2253342" cy="4680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52"/>
          <p:cNvSpPr/>
          <p:nvPr/>
        </p:nvSpPr>
        <p:spPr>
          <a:xfrm>
            <a:off x="0" y="6769601"/>
            <a:ext cx="9144000" cy="88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8" name="Google Shape;618;p52"/>
          <p:cNvSpPr/>
          <p:nvPr/>
        </p:nvSpPr>
        <p:spPr>
          <a:xfrm>
            <a:off x="398221" y="929727"/>
            <a:ext cx="8350500" cy="4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pt-BR" sz="2400">
                <a:solidFill>
                  <a:srgbClr val="CA2721"/>
                </a:solidFill>
              </a:rPr>
              <a:t>OPERADOR IN</a:t>
            </a:r>
            <a:endParaRPr b="1" i="0" sz="24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9" name="Google Shape;619;p52"/>
          <p:cNvSpPr/>
          <p:nvPr/>
        </p:nvSpPr>
        <p:spPr>
          <a:xfrm>
            <a:off x="393425" y="1724025"/>
            <a:ext cx="8350500" cy="4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200">
                <a:solidFill>
                  <a:schemeClr val="dk1"/>
                </a:solidFill>
              </a:rPr>
              <a:t>● O IN vai fazer uma busca por um conjunto de valores;</a:t>
            </a:r>
            <a:endParaRPr b="1" sz="2200">
              <a:solidFill>
                <a:schemeClr val="dk1"/>
              </a:solidFill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200">
                <a:solidFill>
                  <a:schemeClr val="dk1"/>
                </a:solidFill>
              </a:rPr>
              <a:t>● Exemplo:</a:t>
            </a:r>
            <a:endParaRPr b="1" sz="2200">
              <a:solidFill>
                <a:schemeClr val="dk1"/>
              </a:solidFill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200">
                <a:solidFill>
                  <a:schemeClr val="dk1"/>
                </a:solidFill>
              </a:rPr>
              <a:t> </a:t>
            </a:r>
            <a:r>
              <a:rPr b="1" lang="pt-BR" sz="2200">
                <a:solidFill>
                  <a:schemeClr val="dk1"/>
                </a:solidFill>
                <a:highlight>
                  <a:srgbClr val="FFFF00"/>
                </a:highlight>
              </a:rPr>
              <a:t>SELECT * FROM dept_emp WHERE dept_no IN ('d004', 'd005', 'd006');</a:t>
            </a:r>
            <a:endParaRPr b="1" sz="2200">
              <a:solidFill>
                <a:schemeClr val="dk1"/>
              </a:solidFill>
              <a:highlight>
                <a:srgbClr val="FFFF00"/>
              </a:highlight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200">
                <a:solidFill>
                  <a:schemeClr val="dk1"/>
                </a:solidFill>
              </a:rPr>
              <a:t>● Desta forma selecionamos os registros apenas dos departamentos d004, d005 e d006;</a:t>
            </a:r>
            <a:endParaRPr b="1" sz="2200">
              <a:solidFill>
                <a:schemeClr val="dk1"/>
              </a:solidFill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rgbClr val="3F3F3F"/>
              </a:solidFill>
            </a:endParaRPr>
          </a:p>
        </p:txBody>
      </p:sp>
      <p:sp>
        <p:nvSpPr>
          <p:cNvPr id="620" name="Google Shape;620;p52"/>
          <p:cNvSpPr/>
          <p:nvPr/>
        </p:nvSpPr>
        <p:spPr>
          <a:xfrm>
            <a:off x="-141512" y="1664328"/>
            <a:ext cx="288300" cy="403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1" name="Google Shape;621;p52"/>
          <p:cNvSpPr/>
          <p:nvPr/>
        </p:nvSpPr>
        <p:spPr>
          <a:xfrm>
            <a:off x="-141514" y="2437162"/>
            <a:ext cx="288300" cy="403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2" name="Google Shape;622;p52"/>
          <p:cNvSpPr txBox="1"/>
          <p:nvPr/>
        </p:nvSpPr>
        <p:spPr>
          <a:xfrm>
            <a:off x="395300" y="73925"/>
            <a:ext cx="4457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pt-BR" sz="2800">
                <a:solidFill>
                  <a:schemeClr val="dk1"/>
                </a:solidFill>
              </a:rPr>
              <a:t>SELECT</a:t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3" name="Google Shape;623;p52"/>
          <p:cNvSpPr/>
          <p:nvPr/>
        </p:nvSpPr>
        <p:spPr>
          <a:xfrm>
            <a:off x="0" y="73924"/>
            <a:ext cx="3954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4" name="Google Shape;624;p52"/>
          <p:cNvSpPr/>
          <p:nvPr/>
        </p:nvSpPr>
        <p:spPr>
          <a:xfrm>
            <a:off x="4498975" y="73925"/>
            <a:ext cx="46452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25" name="Google Shape;625;p52"/>
          <p:cNvPicPr preferRelativeResize="0"/>
          <p:nvPr/>
        </p:nvPicPr>
        <p:blipFill rotWithShape="1">
          <a:blip r:embed="rId3">
            <a:alphaModFix/>
          </a:blip>
          <a:srcRect b="0" l="75475" r="0" t="93174"/>
          <a:stretch/>
        </p:blipFill>
        <p:spPr>
          <a:xfrm>
            <a:off x="6901542" y="6389914"/>
            <a:ext cx="2242458" cy="4680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53"/>
          <p:cNvSpPr/>
          <p:nvPr/>
        </p:nvSpPr>
        <p:spPr>
          <a:xfrm>
            <a:off x="0" y="6769601"/>
            <a:ext cx="9144000" cy="88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1" name="Google Shape;631;p53"/>
          <p:cNvSpPr/>
          <p:nvPr/>
        </p:nvSpPr>
        <p:spPr>
          <a:xfrm>
            <a:off x="393425" y="1929425"/>
            <a:ext cx="8350500" cy="392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2200">
                <a:solidFill>
                  <a:schemeClr val="dk1"/>
                </a:solidFill>
              </a:rPr>
              <a:t>● Na tabela employee faça um SELECT de todos os registros que contenham no sobrenome:</a:t>
            </a:r>
            <a:endParaRPr b="1" sz="22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2200">
                <a:solidFill>
                  <a:schemeClr val="dk1"/>
                </a:solidFill>
                <a:highlight>
                  <a:srgbClr val="FFFF00"/>
                </a:highlight>
              </a:rPr>
              <a:t> Facello e Peac;</a:t>
            </a:r>
            <a:endParaRPr b="1" sz="2200">
              <a:solidFill>
                <a:schemeClr val="dk1"/>
              </a:solidFill>
              <a:highlight>
                <a:srgbClr val="FFFF00"/>
              </a:highlight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2200">
                <a:solidFill>
                  <a:schemeClr val="dk1"/>
                </a:solidFill>
              </a:rPr>
              <a:t>● Utilize o IN;</a:t>
            </a:r>
            <a:endParaRPr b="1" sz="2200"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rgbClr val="3F3F3F"/>
              </a:solidFill>
            </a:endParaRPr>
          </a:p>
        </p:txBody>
      </p:sp>
      <p:sp>
        <p:nvSpPr>
          <p:cNvPr id="632" name="Google Shape;632;p53"/>
          <p:cNvSpPr/>
          <p:nvPr/>
        </p:nvSpPr>
        <p:spPr>
          <a:xfrm>
            <a:off x="403025" y="1330476"/>
            <a:ext cx="8340900" cy="4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pt-BR" sz="2400"/>
              <a:t>Exercício 19</a:t>
            </a:r>
            <a:endParaRPr b="1" sz="2400"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sz="2400"/>
          </a:p>
        </p:txBody>
      </p:sp>
      <p:sp>
        <p:nvSpPr>
          <p:cNvPr id="633" name="Google Shape;633;p53"/>
          <p:cNvSpPr/>
          <p:nvPr/>
        </p:nvSpPr>
        <p:spPr>
          <a:xfrm>
            <a:off x="-141512" y="1664328"/>
            <a:ext cx="288300" cy="403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4" name="Google Shape;634;p53"/>
          <p:cNvSpPr/>
          <p:nvPr/>
        </p:nvSpPr>
        <p:spPr>
          <a:xfrm>
            <a:off x="-141514" y="2437162"/>
            <a:ext cx="288300" cy="403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5" name="Google Shape;635;p53"/>
          <p:cNvSpPr/>
          <p:nvPr/>
        </p:nvSpPr>
        <p:spPr>
          <a:xfrm>
            <a:off x="0" y="73924"/>
            <a:ext cx="3954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6" name="Google Shape;636;p53"/>
          <p:cNvSpPr/>
          <p:nvPr/>
        </p:nvSpPr>
        <p:spPr>
          <a:xfrm>
            <a:off x="3500525" y="73925"/>
            <a:ext cx="56436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37" name="Google Shape;637;p53"/>
          <p:cNvPicPr preferRelativeResize="0"/>
          <p:nvPr/>
        </p:nvPicPr>
        <p:blipFill rotWithShape="1">
          <a:blip r:embed="rId3">
            <a:alphaModFix/>
          </a:blip>
          <a:srcRect b="0" l="75475" r="0" t="93174"/>
          <a:stretch/>
        </p:blipFill>
        <p:spPr>
          <a:xfrm>
            <a:off x="6901542" y="6389914"/>
            <a:ext cx="2242458" cy="468088"/>
          </a:xfrm>
          <a:prstGeom prst="rect">
            <a:avLst/>
          </a:prstGeom>
          <a:noFill/>
          <a:ln>
            <a:noFill/>
          </a:ln>
        </p:spPr>
      </p:pic>
      <p:sp>
        <p:nvSpPr>
          <p:cNvPr id="638" name="Google Shape;638;p53"/>
          <p:cNvSpPr/>
          <p:nvPr/>
        </p:nvSpPr>
        <p:spPr>
          <a:xfrm>
            <a:off x="398221" y="929727"/>
            <a:ext cx="8350500" cy="4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lang="pt-BR" sz="2400">
                <a:solidFill>
                  <a:srgbClr val="CA2721"/>
                </a:solidFill>
              </a:rPr>
              <a:t>OPERADOR IN</a:t>
            </a:r>
            <a:endParaRPr b="1" sz="2400">
              <a:solidFill>
                <a:srgbClr val="CA2721"/>
              </a:solidFill>
            </a:endParaRPr>
          </a:p>
        </p:txBody>
      </p:sp>
      <p:sp>
        <p:nvSpPr>
          <p:cNvPr id="639" name="Google Shape;639;p53"/>
          <p:cNvSpPr txBox="1"/>
          <p:nvPr/>
        </p:nvSpPr>
        <p:spPr>
          <a:xfrm>
            <a:off x="395300" y="73925"/>
            <a:ext cx="4457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pt-BR" sz="2800">
                <a:solidFill>
                  <a:schemeClr val="dk1"/>
                </a:solidFill>
              </a:rPr>
              <a:t>SELECT</a:t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54"/>
          <p:cNvSpPr/>
          <p:nvPr/>
        </p:nvSpPr>
        <p:spPr>
          <a:xfrm>
            <a:off x="0" y="6769601"/>
            <a:ext cx="9144000" cy="88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5" name="Google Shape;645;p54"/>
          <p:cNvSpPr/>
          <p:nvPr/>
        </p:nvSpPr>
        <p:spPr>
          <a:xfrm>
            <a:off x="398221" y="929727"/>
            <a:ext cx="8350500" cy="4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pt-BR" sz="2400">
                <a:solidFill>
                  <a:srgbClr val="CA2721"/>
                </a:solidFill>
              </a:rPr>
              <a:t>OPERADOR BETWEEN</a:t>
            </a:r>
            <a:endParaRPr b="1" i="0" sz="24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6" name="Google Shape;646;p54"/>
          <p:cNvSpPr/>
          <p:nvPr/>
        </p:nvSpPr>
        <p:spPr>
          <a:xfrm>
            <a:off x="393425" y="1724025"/>
            <a:ext cx="8350500" cy="4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200">
                <a:solidFill>
                  <a:schemeClr val="dk1"/>
                </a:solidFill>
              </a:rPr>
              <a:t>● O BETWEEN é parecido com o IN, mas ele vai receber uma faixa de valores;</a:t>
            </a:r>
            <a:endParaRPr b="1" sz="2200">
              <a:solidFill>
                <a:schemeClr val="dk1"/>
              </a:solidFill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200">
                <a:solidFill>
                  <a:schemeClr val="dk1"/>
                </a:solidFill>
              </a:rPr>
              <a:t>● E o resultado será retornado baseado nos registros dentro da faixa, exemplo:</a:t>
            </a:r>
            <a:endParaRPr b="1" sz="2200">
              <a:solidFill>
                <a:schemeClr val="dk1"/>
              </a:solidFill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200">
                <a:solidFill>
                  <a:schemeClr val="dk1"/>
                </a:solidFill>
              </a:rPr>
              <a:t> </a:t>
            </a:r>
            <a:r>
              <a:rPr b="1" lang="pt-BR" sz="2200">
                <a:solidFill>
                  <a:schemeClr val="dk1"/>
                </a:solidFill>
                <a:highlight>
                  <a:srgbClr val="FFFF00"/>
                </a:highlight>
              </a:rPr>
              <a:t>SELECT * FROM dept_emp WHERE dept_no BETWEEN 'd001' AND 'd008';</a:t>
            </a:r>
            <a:endParaRPr b="1" sz="2200">
              <a:solidFill>
                <a:schemeClr val="dk1"/>
              </a:solidFill>
              <a:highlight>
                <a:srgbClr val="FFFF00"/>
              </a:highlight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200">
                <a:solidFill>
                  <a:schemeClr val="dk1"/>
                </a:solidFill>
              </a:rPr>
              <a:t>● Neste exemplo retornamos os departamentos do 1 ao 8;</a:t>
            </a:r>
            <a:endParaRPr b="1" sz="2200">
              <a:solidFill>
                <a:schemeClr val="dk1"/>
              </a:solidFill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200">
                <a:solidFill>
                  <a:schemeClr val="dk1"/>
                </a:solidFill>
              </a:rPr>
              <a:t>● O </a:t>
            </a:r>
            <a:r>
              <a:rPr b="1" lang="pt-BR" sz="2200">
                <a:solidFill>
                  <a:schemeClr val="dk1"/>
                </a:solidFill>
                <a:highlight>
                  <a:srgbClr val="FFFF00"/>
                </a:highlight>
              </a:rPr>
              <a:t>AND </a:t>
            </a:r>
            <a:r>
              <a:rPr b="1" lang="pt-BR" sz="2200">
                <a:solidFill>
                  <a:schemeClr val="dk1"/>
                </a:solidFill>
              </a:rPr>
              <a:t>é utilizado para determinar o intervalo;</a:t>
            </a:r>
            <a:endParaRPr b="1" sz="2200">
              <a:solidFill>
                <a:schemeClr val="dk1"/>
              </a:solidFill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rgbClr val="3F3F3F"/>
              </a:solidFill>
            </a:endParaRPr>
          </a:p>
        </p:txBody>
      </p:sp>
      <p:sp>
        <p:nvSpPr>
          <p:cNvPr id="647" name="Google Shape;647;p54"/>
          <p:cNvSpPr/>
          <p:nvPr/>
        </p:nvSpPr>
        <p:spPr>
          <a:xfrm>
            <a:off x="-141512" y="1664328"/>
            <a:ext cx="288300" cy="403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8" name="Google Shape;648;p54"/>
          <p:cNvSpPr/>
          <p:nvPr/>
        </p:nvSpPr>
        <p:spPr>
          <a:xfrm>
            <a:off x="-141514" y="2437162"/>
            <a:ext cx="288300" cy="403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9" name="Google Shape;649;p54"/>
          <p:cNvSpPr txBox="1"/>
          <p:nvPr/>
        </p:nvSpPr>
        <p:spPr>
          <a:xfrm>
            <a:off x="395300" y="73925"/>
            <a:ext cx="4457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pt-BR" sz="2800">
                <a:solidFill>
                  <a:schemeClr val="dk1"/>
                </a:solidFill>
              </a:rPr>
              <a:t>SELECT</a:t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0" name="Google Shape;650;p54"/>
          <p:cNvSpPr/>
          <p:nvPr/>
        </p:nvSpPr>
        <p:spPr>
          <a:xfrm>
            <a:off x="0" y="73924"/>
            <a:ext cx="3954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1" name="Google Shape;651;p54"/>
          <p:cNvSpPr/>
          <p:nvPr/>
        </p:nvSpPr>
        <p:spPr>
          <a:xfrm>
            <a:off x="4498975" y="73925"/>
            <a:ext cx="46452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52" name="Google Shape;652;p54"/>
          <p:cNvPicPr preferRelativeResize="0"/>
          <p:nvPr/>
        </p:nvPicPr>
        <p:blipFill rotWithShape="1">
          <a:blip r:embed="rId3">
            <a:alphaModFix/>
          </a:blip>
          <a:srcRect b="0" l="75475" r="0" t="93174"/>
          <a:stretch/>
        </p:blipFill>
        <p:spPr>
          <a:xfrm>
            <a:off x="6901542" y="6389914"/>
            <a:ext cx="2242458" cy="4680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55"/>
          <p:cNvSpPr/>
          <p:nvPr/>
        </p:nvSpPr>
        <p:spPr>
          <a:xfrm>
            <a:off x="0" y="6769601"/>
            <a:ext cx="9144000" cy="88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8" name="Google Shape;658;p55"/>
          <p:cNvSpPr/>
          <p:nvPr/>
        </p:nvSpPr>
        <p:spPr>
          <a:xfrm>
            <a:off x="393425" y="1929425"/>
            <a:ext cx="8350500" cy="392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2200">
                <a:solidFill>
                  <a:schemeClr val="dk1"/>
                </a:solidFill>
              </a:rPr>
              <a:t>● Na tabela de salário faça um SELECT;</a:t>
            </a:r>
            <a:endParaRPr b="1" sz="22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2200">
                <a:solidFill>
                  <a:schemeClr val="dk1"/>
                </a:solidFill>
              </a:rPr>
              <a:t>● Selecione os salários em uma faixa de 125000 a 175000;</a:t>
            </a:r>
            <a:endParaRPr b="1" sz="22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2200">
                <a:solidFill>
                  <a:schemeClr val="dk1"/>
                </a:solidFill>
              </a:rPr>
              <a:t>● Utilize o BETWEEN;</a:t>
            </a:r>
            <a:endParaRPr b="1" sz="2200"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rgbClr val="3F3F3F"/>
              </a:solidFill>
            </a:endParaRPr>
          </a:p>
        </p:txBody>
      </p:sp>
      <p:sp>
        <p:nvSpPr>
          <p:cNvPr id="659" name="Google Shape;659;p55"/>
          <p:cNvSpPr/>
          <p:nvPr/>
        </p:nvSpPr>
        <p:spPr>
          <a:xfrm>
            <a:off x="403025" y="1330476"/>
            <a:ext cx="8340900" cy="4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pt-BR" sz="2400"/>
              <a:t>Exercício 20</a:t>
            </a:r>
            <a:endParaRPr b="1" sz="2400"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sz="2400"/>
          </a:p>
        </p:txBody>
      </p:sp>
      <p:sp>
        <p:nvSpPr>
          <p:cNvPr id="660" name="Google Shape;660;p55"/>
          <p:cNvSpPr/>
          <p:nvPr/>
        </p:nvSpPr>
        <p:spPr>
          <a:xfrm>
            <a:off x="-141512" y="1664328"/>
            <a:ext cx="288300" cy="403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1" name="Google Shape;661;p55"/>
          <p:cNvSpPr/>
          <p:nvPr/>
        </p:nvSpPr>
        <p:spPr>
          <a:xfrm>
            <a:off x="-141514" y="2437162"/>
            <a:ext cx="288300" cy="403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2" name="Google Shape;662;p55"/>
          <p:cNvSpPr/>
          <p:nvPr/>
        </p:nvSpPr>
        <p:spPr>
          <a:xfrm>
            <a:off x="0" y="73924"/>
            <a:ext cx="3954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3" name="Google Shape;663;p55"/>
          <p:cNvSpPr/>
          <p:nvPr/>
        </p:nvSpPr>
        <p:spPr>
          <a:xfrm>
            <a:off x="3500525" y="73925"/>
            <a:ext cx="56436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64" name="Google Shape;664;p55"/>
          <p:cNvPicPr preferRelativeResize="0"/>
          <p:nvPr/>
        </p:nvPicPr>
        <p:blipFill rotWithShape="1">
          <a:blip r:embed="rId3">
            <a:alphaModFix/>
          </a:blip>
          <a:srcRect b="0" l="75475" r="0" t="93174"/>
          <a:stretch/>
        </p:blipFill>
        <p:spPr>
          <a:xfrm>
            <a:off x="6901542" y="6389914"/>
            <a:ext cx="2242458" cy="468088"/>
          </a:xfrm>
          <a:prstGeom prst="rect">
            <a:avLst/>
          </a:prstGeom>
          <a:noFill/>
          <a:ln>
            <a:noFill/>
          </a:ln>
        </p:spPr>
      </p:pic>
      <p:sp>
        <p:nvSpPr>
          <p:cNvPr id="665" name="Google Shape;665;p55"/>
          <p:cNvSpPr/>
          <p:nvPr/>
        </p:nvSpPr>
        <p:spPr>
          <a:xfrm>
            <a:off x="398221" y="929727"/>
            <a:ext cx="8350500" cy="4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lang="pt-BR" sz="2400">
                <a:solidFill>
                  <a:srgbClr val="CA2721"/>
                </a:solidFill>
              </a:rPr>
              <a:t>OPERADOR BETWEEN</a:t>
            </a:r>
            <a:endParaRPr b="1" sz="2400">
              <a:solidFill>
                <a:srgbClr val="CA2721"/>
              </a:solidFill>
            </a:endParaRPr>
          </a:p>
        </p:txBody>
      </p:sp>
      <p:sp>
        <p:nvSpPr>
          <p:cNvPr id="666" name="Google Shape;666;p55"/>
          <p:cNvSpPr txBox="1"/>
          <p:nvPr/>
        </p:nvSpPr>
        <p:spPr>
          <a:xfrm>
            <a:off x="395300" y="73925"/>
            <a:ext cx="4457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pt-BR" sz="2800">
                <a:solidFill>
                  <a:schemeClr val="dk1"/>
                </a:solidFill>
              </a:rPr>
              <a:t>SELECT</a:t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56"/>
          <p:cNvSpPr/>
          <p:nvPr/>
        </p:nvSpPr>
        <p:spPr>
          <a:xfrm>
            <a:off x="0" y="6769601"/>
            <a:ext cx="9144000" cy="88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2" name="Google Shape;672;p56"/>
          <p:cNvSpPr/>
          <p:nvPr/>
        </p:nvSpPr>
        <p:spPr>
          <a:xfrm>
            <a:off x="398221" y="929727"/>
            <a:ext cx="8350500" cy="4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pt-BR" sz="2400">
                <a:solidFill>
                  <a:srgbClr val="CA2721"/>
                </a:solidFill>
              </a:rPr>
              <a:t>ALIAS</a:t>
            </a:r>
            <a:endParaRPr b="1" i="0" sz="24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3" name="Google Shape;673;p56"/>
          <p:cNvSpPr/>
          <p:nvPr/>
        </p:nvSpPr>
        <p:spPr>
          <a:xfrm>
            <a:off x="393425" y="1724025"/>
            <a:ext cx="8350500" cy="4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200">
                <a:solidFill>
                  <a:schemeClr val="dk1"/>
                </a:solidFill>
              </a:rPr>
              <a:t>● O ALIAS pode servir para renomear uma coluna com nome não objetivo ou colunas originadas de função, por exemplo:</a:t>
            </a:r>
            <a:endParaRPr b="1" sz="2200">
              <a:solidFill>
                <a:schemeClr val="dk1"/>
              </a:solidFill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200">
                <a:solidFill>
                  <a:schemeClr val="dk1"/>
                </a:solidFill>
              </a:rPr>
              <a:t> </a:t>
            </a:r>
            <a:r>
              <a:rPr b="1" lang="pt-BR" sz="2200">
                <a:solidFill>
                  <a:schemeClr val="dk1"/>
                </a:solidFill>
                <a:highlight>
                  <a:srgbClr val="FFFF00"/>
                </a:highlight>
              </a:rPr>
              <a:t>SELECT SUM(salary) AS soma_salario FROM salaries;</a:t>
            </a:r>
            <a:endParaRPr b="1" sz="2200">
              <a:solidFill>
                <a:schemeClr val="dk1"/>
              </a:solidFill>
              <a:highlight>
                <a:srgbClr val="FFFF00"/>
              </a:highlight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200">
                <a:solidFill>
                  <a:schemeClr val="dk1"/>
                </a:solidFill>
              </a:rPr>
              <a:t>● Agora a soma dos salários tem o nome de soma_salario, o que é muito mais objetivo!</a:t>
            </a:r>
            <a:endParaRPr b="1" sz="2200">
              <a:solidFill>
                <a:schemeClr val="dk1"/>
              </a:solidFill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200">
                <a:solidFill>
                  <a:schemeClr val="dk1"/>
                </a:solidFill>
              </a:rPr>
              <a:t>● O AS é utilizado para determinar como a coluna deve se chamar;</a:t>
            </a:r>
            <a:endParaRPr b="1" sz="2200">
              <a:solidFill>
                <a:schemeClr val="dk1"/>
              </a:solidFill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rgbClr val="3F3F3F"/>
              </a:solidFill>
            </a:endParaRPr>
          </a:p>
        </p:txBody>
      </p:sp>
      <p:sp>
        <p:nvSpPr>
          <p:cNvPr id="674" name="Google Shape;674;p56"/>
          <p:cNvSpPr/>
          <p:nvPr/>
        </p:nvSpPr>
        <p:spPr>
          <a:xfrm>
            <a:off x="-141512" y="1664328"/>
            <a:ext cx="288300" cy="403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5" name="Google Shape;675;p56"/>
          <p:cNvSpPr/>
          <p:nvPr/>
        </p:nvSpPr>
        <p:spPr>
          <a:xfrm>
            <a:off x="-141514" y="2437162"/>
            <a:ext cx="288300" cy="403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6" name="Google Shape;676;p56"/>
          <p:cNvSpPr txBox="1"/>
          <p:nvPr/>
        </p:nvSpPr>
        <p:spPr>
          <a:xfrm>
            <a:off x="395300" y="73925"/>
            <a:ext cx="4457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pt-BR" sz="2800">
                <a:solidFill>
                  <a:schemeClr val="dk1"/>
                </a:solidFill>
              </a:rPr>
              <a:t>SELECT</a:t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7" name="Google Shape;677;p56"/>
          <p:cNvSpPr/>
          <p:nvPr/>
        </p:nvSpPr>
        <p:spPr>
          <a:xfrm>
            <a:off x="0" y="73924"/>
            <a:ext cx="3954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8" name="Google Shape;678;p56"/>
          <p:cNvSpPr/>
          <p:nvPr/>
        </p:nvSpPr>
        <p:spPr>
          <a:xfrm>
            <a:off x="4498975" y="73925"/>
            <a:ext cx="46452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79" name="Google Shape;679;p56"/>
          <p:cNvPicPr preferRelativeResize="0"/>
          <p:nvPr/>
        </p:nvPicPr>
        <p:blipFill rotWithShape="1">
          <a:blip r:embed="rId3">
            <a:alphaModFix/>
          </a:blip>
          <a:srcRect b="0" l="75475" r="0" t="93174"/>
          <a:stretch/>
        </p:blipFill>
        <p:spPr>
          <a:xfrm>
            <a:off x="6901542" y="6389914"/>
            <a:ext cx="2242458" cy="4680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A2721"/>
        </a:solidFill>
      </p:bgPr>
    </p:bg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4" name="Google Shape;684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85" name="Google Shape;685;p57"/>
          <p:cNvSpPr txBox="1"/>
          <p:nvPr/>
        </p:nvSpPr>
        <p:spPr>
          <a:xfrm>
            <a:off x="191879" y="2601108"/>
            <a:ext cx="87714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pt-BR" sz="4000">
                <a:solidFill>
                  <a:schemeClr val="lt1"/>
                </a:solidFill>
              </a:rPr>
              <a:t>SELECT AVANÇADO</a:t>
            </a:r>
            <a:endParaRPr b="0" i="0" sz="4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6" name="Google Shape;686;p57"/>
          <p:cNvSpPr txBox="1"/>
          <p:nvPr/>
        </p:nvSpPr>
        <p:spPr>
          <a:xfrm>
            <a:off x="239700" y="3591880"/>
            <a:ext cx="8723400" cy="4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87" name="Google Shape;687;p57"/>
          <p:cNvCxnSpPr/>
          <p:nvPr/>
        </p:nvCxnSpPr>
        <p:spPr>
          <a:xfrm>
            <a:off x="1703614" y="3417901"/>
            <a:ext cx="57369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dash"/>
            <a:miter lim="800000"/>
            <a:headEnd len="sm" w="sm" type="none"/>
            <a:tailEnd len="sm" w="sm" type="none"/>
          </a:ln>
        </p:spPr>
      </p:cxnSp>
      <p:pic>
        <p:nvPicPr>
          <p:cNvPr id="688" name="Google Shape;688;p57"/>
          <p:cNvPicPr preferRelativeResize="0"/>
          <p:nvPr/>
        </p:nvPicPr>
        <p:blipFill rotWithShape="1">
          <a:blip r:embed="rId4">
            <a:alphaModFix/>
          </a:blip>
          <a:srcRect b="0" l="75356" r="0" t="93174"/>
          <a:stretch/>
        </p:blipFill>
        <p:spPr>
          <a:xfrm>
            <a:off x="6890656" y="6389914"/>
            <a:ext cx="2253342" cy="4680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6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6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58"/>
          <p:cNvSpPr/>
          <p:nvPr/>
        </p:nvSpPr>
        <p:spPr>
          <a:xfrm>
            <a:off x="0" y="6769601"/>
            <a:ext cx="9144000" cy="88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4" name="Google Shape;694;p58"/>
          <p:cNvSpPr/>
          <p:nvPr/>
        </p:nvSpPr>
        <p:spPr>
          <a:xfrm>
            <a:off x="398221" y="929727"/>
            <a:ext cx="8350500" cy="4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pt-BR" sz="2400">
                <a:solidFill>
                  <a:srgbClr val="CA2721"/>
                </a:solidFill>
              </a:rPr>
              <a:t>O QUE SÃO CONTRAINTS?</a:t>
            </a:r>
            <a:endParaRPr b="1" i="0" sz="24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5" name="Google Shape;695;p58"/>
          <p:cNvSpPr/>
          <p:nvPr/>
        </p:nvSpPr>
        <p:spPr>
          <a:xfrm>
            <a:off x="393425" y="1724025"/>
            <a:ext cx="8350500" cy="4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2200">
                <a:solidFill>
                  <a:schemeClr val="dk1"/>
                </a:solidFill>
              </a:rPr>
              <a:t>● São regras que determinam como os campos serão preenchidos;</a:t>
            </a:r>
            <a:endParaRPr b="1" sz="2200">
              <a:solidFill>
                <a:schemeClr val="dk1"/>
              </a:solidFill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2200">
                <a:solidFill>
                  <a:schemeClr val="dk1"/>
                </a:solidFill>
              </a:rPr>
              <a:t>● Por exemplo: </a:t>
            </a:r>
            <a:r>
              <a:rPr b="1" lang="pt-BR" sz="2200">
                <a:solidFill>
                  <a:schemeClr val="dk1"/>
                </a:solidFill>
                <a:highlight>
                  <a:srgbClr val="FFFF00"/>
                </a:highlight>
              </a:rPr>
              <a:t>NOT NULL = o campo não pode ser nulo</a:t>
            </a:r>
            <a:r>
              <a:rPr b="1" lang="pt-BR" sz="2200">
                <a:solidFill>
                  <a:schemeClr val="dk1"/>
                </a:solidFill>
              </a:rPr>
              <a:t>;</a:t>
            </a:r>
            <a:endParaRPr b="1" sz="2200">
              <a:solidFill>
                <a:schemeClr val="dk1"/>
              </a:solidFill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2200">
                <a:solidFill>
                  <a:schemeClr val="dk1"/>
                </a:solidFill>
              </a:rPr>
              <a:t>● As constraints são adicionadas na criação da tabela geralmente, porém podemos alterar tabelas para adicioná-las;</a:t>
            </a:r>
            <a:endParaRPr b="1" sz="2200">
              <a:solidFill>
                <a:schemeClr val="dk1"/>
              </a:solidFill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2200">
                <a:solidFill>
                  <a:schemeClr val="dk1"/>
                </a:solidFill>
              </a:rPr>
              <a:t>● Estas regras são de grande utilidade, pois ajudam a organizar e padronizar o projeto;</a:t>
            </a:r>
            <a:endParaRPr b="1" sz="2200">
              <a:solidFill>
                <a:schemeClr val="dk1"/>
              </a:solidFill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chemeClr val="dk1"/>
              </a:solidFill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rgbClr val="3F3F3F"/>
              </a:solidFill>
            </a:endParaRPr>
          </a:p>
        </p:txBody>
      </p:sp>
      <p:sp>
        <p:nvSpPr>
          <p:cNvPr id="696" name="Google Shape;696;p58"/>
          <p:cNvSpPr/>
          <p:nvPr/>
        </p:nvSpPr>
        <p:spPr>
          <a:xfrm>
            <a:off x="-141512" y="1664328"/>
            <a:ext cx="288300" cy="403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7" name="Google Shape;697;p58"/>
          <p:cNvSpPr/>
          <p:nvPr/>
        </p:nvSpPr>
        <p:spPr>
          <a:xfrm>
            <a:off x="-141514" y="2437162"/>
            <a:ext cx="288300" cy="403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8" name="Google Shape;698;p58"/>
          <p:cNvSpPr txBox="1"/>
          <p:nvPr/>
        </p:nvSpPr>
        <p:spPr>
          <a:xfrm>
            <a:off x="395300" y="73925"/>
            <a:ext cx="4457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pt-BR" sz="2800">
                <a:solidFill>
                  <a:schemeClr val="dk1"/>
                </a:solidFill>
              </a:rPr>
              <a:t>SELECT</a:t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9" name="Google Shape;699;p58"/>
          <p:cNvSpPr/>
          <p:nvPr/>
        </p:nvSpPr>
        <p:spPr>
          <a:xfrm>
            <a:off x="0" y="73924"/>
            <a:ext cx="3954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0" name="Google Shape;700;p58"/>
          <p:cNvSpPr/>
          <p:nvPr/>
        </p:nvSpPr>
        <p:spPr>
          <a:xfrm>
            <a:off x="4498975" y="73925"/>
            <a:ext cx="46452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01" name="Google Shape;701;p58"/>
          <p:cNvPicPr preferRelativeResize="0"/>
          <p:nvPr/>
        </p:nvPicPr>
        <p:blipFill rotWithShape="1">
          <a:blip r:embed="rId3">
            <a:alphaModFix/>
          </a:blip>
          <a:srcRect b="0" l="75475" r="0" t="93174"/>
          <a:stretch/>
        </p:blipFill>
        <p:spPr>
          <a:xfrm>
            <a:off x="6901542" y="6389914"/>
            <a:ext cx="2242458" cy="4680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59"/>
          <p:cNvSpPr/>
          <p:nvPr/>
        </p:nvSpPr>
        <p:spPr>
          <a:xfrm>
            <a:off x="0" y="6769601"/>
            <a:ext cx="9144000" cy="88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7" name="Google Shape;707;p59"/>
          <p:cNvSpPr/>
          <p:nvPr/>
        </p:nvSpPr>
        <p:spPr>
          <a:xfrm>
            <a:off x="398221" y="929727"/>
            <a:ext cx="8350500" cy="4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pt-BR" sz="2400">
                <a:solidFill>
                  <a:srgbClr val="CA2721"/>
                </a:solidFill>
              </a:rPr>
              <a:t>NOT NULL</a:t>
            </a:r>
            <a:endParaRPr b="1" i="0" sz="24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8" name="Google Shape;708;p59"/>
          <p:cNvSpPr/>
          <p:nvPr/>
        </p:nvSpPr>
        <p:spPr>
          <a:xfrm>
            <a:off x="393425" y="1724025"/>
            <a:ext cx="8350500" cy="4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200">
                <a:solidFill>
                  <a:schemeClr val="dk1"/>
                </a:solidFill>
              </a:rPr>
              <a:t>● A constraint </a:t>
            </a:r>
            <a:r>
              <a:rPr b="1" lang="pt-BR" sz="2200">
                <a:solidFill>
                  <a:schemeClr val="dk1"/>
                </a:solidFill>
                <a:highlight>
                  <a:srgbClr val="FFFF00"/>
                </a:highlight>
              </a:rPr>
              <a:t>NOT NULL</a:t>
            </a:r>
            <a:r>
              <a:rPr b="1" lang="pt-BR" sz="2200">
                <a:solidFill>
                  <a:schemeClr val="dk1"/>
                </a:solidFill>
              </a:rPr>
              <a:t> força um valor de uma coluna específica não ser nulo;</a:t>
            </a:r>
            <a:endParaRPr b="1" sz="2200">
              <a:solidFill>
                <a:schemeClr val="dk1"/>
              </a:solidFill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200">
                <a:solidFill>
                  <a:schemeClr val="dk1"/>
                </a:solidFill>
              </a:rPr>
              <a:t>● Colocamos a instrução após o nome e tipo da coluna ser declarado: </a:t>
            </a:r>
            <a:endParaRPr b="1" sz="2200">
              <a:solidFill>
                <a:schemeClr val="dk1"/>
              </a:solidFill>
            </a:endParaRPr>
          </a:p>
          <a:p>
            <a:pPr indent="45720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200">
                <a:solidFill>
                  <a:schemeClr val="dk1"/>
                </a:solidFill>
                <a:highlight>
                  <a:srgbClr val="FFFF00"/>
                </a:highlight>
              </a:rPr>
              <a:t>nome VARCHAR(100) NOT NULL;</a:t>
            </a:r>
            <a:endParaRPr b="1" sz="2200">
              <a:solidFill>
                <a:schemeClr val="dk1"/>
              </a:solidFill>
              <a:highlight>
                <a:srgbClr val="FFFF00"/>
              </a:highlight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200">
                <a:solidFill>
                  <a:schemeClr val="dk1"/>
                </a:solidFill>
              </a:rPr>
              <a:t>● Desta maneira a coluna recebe a constraint;</a:t>
            </a:r>
            <a:endParaRPr b="1" sz="2200">
              <a:solidFill>
                <a:schemeClr val="dk1"/>
              </a:solidFill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rgbClr val="3F3F3F"/>
              </a:solidFill>
            </a:endParaRPr>
          </a:p>
        </p:txBody>
      </p:sp>
      <p:sp>
        <p:nvSpPr>
          <p:cNvPr id="709" name="Google Shape;709;p59"/>
          <p:cNvSpPr/>
          <p:nvPr/>
        </p:nvSpPr>
        <p:spPr>
          <a:xfrm>
            <a:off x="-141512" y="1664328"/>
            <a:ext cx="288300" cy="403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0" name="Google Shape;710;p59"/>
          <p:cNvSpPr/>
          <p:nvPr/>
        </p:nvSpPr>
        <p:spPr>
          <a:xfrm>
            <a:off x="-141514" y="2437162"/>
            <a:ext cx="288300" cy="403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1" name="Google Shape;711;p59"/>
          <p:cNvSpPr txBox="1"/>
          <p:nvPr/>
        </p:nvSpPr>
        <p:spPr>
          <a:xfrm>
            <a:off x="395300" y="73925"/>
            <a:ext cx="4457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pt-BR" sz="2800">
                <a:solidFill>
                  <a:schemeClr val="dk1"/>
                </a:solidFill>
              </a:rPr>
              <a:t>SELECT</a:t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2" name="Google Shape;712;p59"/>
          <p:cNvSpPr/>
          <p:nvPr/>
        </p:nvSpPr>
        <p:spPr>
          <a:xfrm>
            <a:off x="0" y="73924"/>
            <a:ext cx="3954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3" name="Google Shape;713;p59"/>
          <p:cNvSpPr/>
          <p:nvPr/>
        </p:nvSpPr>
        <p:spPr>
          <a:xfrm>
            <a:off x="4498975" y="73925"/>
            <a:ext cx="46452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14" name="Google Shape;714;p59"/>
          <p:cNvPicPr preferRelativeResize="0"/>
          <p:nvPr/>
        </p:nvPicPr>
        <p:blipFill rotWithShape="1">
          <a:blip r:embed="rId3">
            <a:alphaModFix/>
          </a:blip>
          <a:srcRect b="0" l="75475" r="0" t="93174"/>
          <a:stretch/>
        </p:blipFill>
        <p:spPr>
          <a:xfrm>
            <a:off x="6901542" y="6389914"/>
            <a:ext cx="2242458" cy="4680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60"/>
          <p:cNvSpPr/>
          <p:nvPr/>
        </p:nvSpPr>
        <p:spPr>
          <a:xfrm>
            <a:off x="0" y="6769601"/>
            <a:ext cx="9144000" cy="88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0" name="Google Shape;720;p60"/>
          <p:cNvSpPr/>
          <p:nvPr/>
        </p:nvSpPr>
        <p:spPr>
          <a:xfrm>
            <a:off x="398221" y="929727"/>
            <a:ext cx="8350500" cy="4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pt-BR" sz="2400">
                <a:solidFill>
                  <a:srgbClr val="CA2721"/>
                </a:solidFill>
              </a:rPr>
              <a:t>UNIQUE</a:t>
            </a:r>
            <a:endParaRPr b="1" i="0" sz="24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1" name="Google Shape;721;p60"/>
          <p:cNvSpPr/>
          <p:nvPr/>
        </p:nvSpPr>
        <p:spPr>
          <a:xfrm>
            <a:off x="393425" y="1724025"/>
            <a:ext cx="8350500" cy="4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200">
                <a:solidFill>
                  <a:schemeClr val="dk1"/>
                </a:solidFill>
              </a:rPr>
              <a:t>● A constraint UNIQUE </a:t>
            </a:r>
            <a:r>
              <a:rPr b="1" lang="pt-BR" sz="2200">
                <a:solidFill>
                  <a:schemeClr val="dk1"/>
                </a:solidFill>
                <a:highlight>
                  <a:srgbClr val="FFFF00"/>
                </a:highlight>
              </a:rPr>
              <a:t>garante que todos os valores em uma coluna serão diferentes</a:t>
            </a:r>
            <a:r>
              <a:rPr b="1" lang="pt-BR" sz="2200">
                <a:solidFill>
                  <a:schemeClr val="dk1"/>
                </a:solidFill>
              </a:rPr>
              <a:t>;</a:t>
            </a:r>
            <a:endParaRPr b="1" sz="2200">
              <a:solidFill>
                <a:schemeClr val="dk1"/>
              </a:solidFill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200">
                <a:solidFill>
                  <a:schemeClr val="dk1"/>
                </a:solidFill>
              </a:rPr>
              <a:t>● Um caso de uso é e-mail, não queremos e-mails duplicados na nossa base;</a:t>
            </a:r>
            <a:endParaRPr b="1" sz="2200">
              <a:solidFill>
                <a:schemeClr val="dk1"/>
              </a:solidFill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200">
                <a:solidFill>
                  <a:schemeClr val="dk1"/>
                </a:solidFill>
              </a:rPr>
              <a:t>● Desta maneira, recebemos um erro caso o dado já tenha sido inserido;</a:t>
            </a:r>
            <a:endParaRPr b="1" sz="2200">
              <a:solidFill>
                <a:schemeClr val="dk1"/>
              </a:solidFill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rgbClr val="3F3F3F"/>
              </a:solidFill>
            </a:endParaRPr>
          </a:p>
        </p:txBody>
      </p:sp>
      <p:sp>
        <p:nvSpPr>
          <p:cNvPr id="722" name="Google Shape;722;p60"/>
          <p:cNvSpPr/>
          <p:nvPr/>
        </p:nvSpPr>
        <p:spPr>
          <a:xfrm>
            <a:off x="-141512" y="1664328"/>
            <a:ext cx="288300" cy="403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3" name="Google Shape;723;p60"/>
          <p:cNvSpPr/>
          <p:nvPr/>
        </p:nvSpPr>
        <p:spPr>
          <a:xfrm>
            <a:off x="-141514" y="2437162"/>
            <a:ext cx="288300" cy="403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4" name="Google Shape;724;p60"/>
          <p:cNvSpPr txBox="1"/>
          <p:nvPr/>
        </p:nvSpPr>
        <p:spPr>
          <a:xfrm>
            <a:off x="395300" y="73925"/>
            <a:ext cx="4457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pt-BR" sz="2800">
                <a:solidFill>
                  <a:schemeClr val="dk1"/>
                </a:solidFill>
              </a:rPr>
              <a:t>SELECT</a:t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5" name="Google Shape;725;p60"/>
          <p:cNvSpPr/>
          <p:nvPr/>
        </p:nvSpPr>
        <p:spPr>
          <a:xfrm>
            <a:off x="0" y="73924"/>
            <a:ext cx="3954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6" name="Google Shape;726;p60"/>
          <p:cNvSpPr/>
          <p:nvPr/>
        </p:nvSpPr>
        <p:spPr>
          <a:xfrm>
            <a:off x="4498975" y="73925"/>
            <a:ext cx="46452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27" name="Google Shape;727;p60"/>
          <p:cNvPicPr preferRelativeResize="0"/>
          <p:nvPr/>
        </p:nvPicPr>
        <p:blipFill rotWithShape="1">
          <a:blip r:embed="rId3">
            <a:alphaModFix/>
          </a:blip>
          <a:srcRect b="0" l="75475" r="0" t="93174"/>
          <a:stretch/>
        </p:blipFill>
        <p:spPr>
          <a:xfrm>
            <a:off x="6901542" y="6389914"/>
            <a:ext cx="2242458" cy="4680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61"/>
          <p:cNvSpPr/>
          <p:nvPr/>
        </p:nvSpPr>
        <p:spPr>
          <a:xfrm>
            <a:off x="0" y="6769601"/>
            <a:ext cx="9144000" cy="88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3" name="Google Shape;733;p61"/>
          <p:cNvSpPr/>
          <p:nvPr/>
        </p:nvSpPr>
        <p:spPr>
          <a:xfrm>
            <a:off x="398221" y="929727"/>
            <a:ext cx="8350500" cy="4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pt-BR" sz="2400">
                <a:solidFill>
                  <a:srgbClr val="CA2721"/>
                </a:solidFill>
              </a:rPr>
              <a:t>PRIMARY KEY</a:t>
            </a:r>
            <a:endParaRPr b="1" i="0" sz="24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4" name="Google Shape;734;p61"/>
          <p:cNvSpPr/>
          <p:nvPr/>
        </p:nvSpPr>
        <p:spPr>
          <a:xfrm>
            <a:off x="393425" y="1724025"/>
            <a:ext cx="8350500" cy="4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200">
                <a:solidFill>
                  <a:schemeClr val="dk1"/>
                </a:solidFill>
              </a:rPr>
              <a:t>● A constraint </a:t>
            </a:r>
            <a:r>
              <a:rPr b="1" lang="pt-BR" sz="2200">
                <a:solidFill>
                  <a:schemeClr val="dk1"/>
                </a:solidFill>
                <a:highlight>
                  <a:srgbClr val="FFFF00"/>
                </a:highlight>
              </a:rPr>
              <a:t>PRIMARY KEY</a:t>
            </a:r>
            <a:r>
              <a:rPr b="1" lang="pt-BR" sz="2200">
                <a:solidFill>
                  <a:schemeClr val="dk1"/>
                </a:solidFill>
              </a:rPr>
              <a:t> </a:t>
            </a:r>
            <a:r>
              <a:rPr b="1" lang="pt-BR" sz="2200">
                <a:solidFill>
                  <a:schemeClr val="dk1"/>
                </a:solidFill>
                <a:highlight>
                  <a:srgbClr val="FFFF00"/>
                </a:highlight>
              </a:rPr>
              <a:t>só pode ser adicionada em uma única coluna da tabela</a:t>
            </a:r>
            <a:r>
              <a:rPr b="1" lang="pt-BR" sz="2200">
                <a:solidFill>
                  <a:schemeClr val="dk1"/>
                </a:solidFill>
              </a:rPr>
              <a:t>, geralmente é o id;</a:t>
            </a:r>
            <a:endParaRPr b="1" sz="2200">
              <a:solidFill>
                <a:schemeClr val="dk1"/>
              </a:solidFill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200">
                <a:solidFill>
                  <a:schemeClr val="dk1"/>
                </a:solidFill>
              </a:rPr>
              <a:t>● O </a:t>
            </a:r>
            <a:r>
              <a:rPr b="1" lang="pt-BR" sz="2200">
                <a:solidFill>
                  <a:schemeClr val="dk1"/>
                </a:solidFill>
                <a:highlight>
                  <a:srgbClr val="FFFF00"/>
                </a:highlight>
              </a:rPr>
              <a:t>valor deve ser único e não pode ser nulo</a:t>
            </a:r>
            <a:r>
              <a:rPr b="1" lang="pt-BR" sz="2200">
                <a:solidFill>
                  <a:schemeClr val="dk1"/>
                </a:solidFill>
              </a:rPr>
              <a:t>;</a:t>
            </a:r>
            <a:endParaRPr b="1" sz="2200">
              <a:solidFill>
                <a:schemeClr val="dk1"/>
              </a:solidFill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200">
                <a:solidFill>
                  <a:schemeClr val="dk1"/>
                </a:solidFill>
              </a:rPr>
              <a:t>● Podemos dizer que é um </a:t>
            </a:r>
            <a:r>
              <a:rPr b="1" lang="pt-BR" sz="2200">
                <a:solidFill>
                  <a:schemeClr val="dk1"/>
                </a:solidFill>
                <a:highlight>
                  <a:srgbClr val="FFFF00"/>
                </a:highlight>
              </a:rPr>
              <a:t>identificador único</a:t>
            </a:r>
            <a:r>
              <a:rPr b="1" lang="pt-BR" sz="2200">
                <a:solidFill>
                  <a:schemeClr val="dk1"/>
                </a:solidFill>
              </a:rPr>
              <a:t> de um registro na tabela;</a:t>
            </a:r>
            <a:endParaRPr b="1" sz="2200">
              <a:solidFill>
                <a:schemeClr val="dk1"/>
              </a:solidFill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rgbClr val="3F3F3F"/>
              </a:solidFill>
            </a:endParaRPr>
          </a:p>
        </p:txBody>
      </p:sp>
      <p:sp>
        <p:nvSpPr>
          <p:cNvPr id="735" name="Google Shape;735;p61"/>
          <p:cNvSpPr/>
          <p:nvPr/>
        </p:nvSpPr>
        <p:spPr>
          <a:xfrm>
            <a:off x="-141512" y="1664328"/>
            <a:ext cx="288300" cy="403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6" name="Google Shape;736;p61"/>
          <p:cNvSpPr/>
          <p:nvPr/>
        </p:nvSpPr>
        <p:spPr>
          <a:xfrm>
            <a:off x="-141514" y="2437162"/>
            <a:ext cx="288300" cy="403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7" name="Google Shape;737;p61"/>
          <p:cNvSpPr txBox="1"/>
          <p:nvPr/>
        </p:nvSpPr>
        <p:spPr>
          <a:xfrm>
            <a:off x="395300" y="73925"/>
            <a:ext cx="4457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pt-BR" sz="2800">
                <a:solidFill>
                  <a:schemeClr val="dk1"/>
                </a:solidFill>
              </a:rPr>
              <a:t>SELECT</a:t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8" name="Google Shape;738;p61"/>
          <p:cNvSpPr/>
          <p:nvPr/>
        </p:nvSpPr>
        <p:spPr>
          <a:xfrm>
            <a:off x="0" y="73924"/>
            <a:ext cx="3954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9" name="Google Shape;739;p61"/>
          <p:cNvSpPr/>
          <p:nvPr/>
        </p:nvSpPr>
        <p:spPr>
          <a:xfrm>
            <a:off x="4498975" y="73925"/>
            <a:ext cx="46452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40" name="Google Shape;740;p61"/>
          <p:cNvPicPr preferRelativeResize="0"/>
          <p:nvPr/>
        </p:nvPicPr>
        <p:blipFill rotWithShape="1">
          <a:blip r:embed="rId3">
            <a:alphaModFix/>
          </a:blip>
          <a:srcRect b="0" l="75475" r="0" t="93174"/>
          <a:stretch/>
        </p:blipFill>
        <p:spPr>
          <a:xfrm>
            <a:off x="6901542" y="6389914"/>
            <a:ext cx="2242458" cy="4680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7"/>
          <p:cNvSpPr/>
          <p:nvPr/>
        </p:nvSpPr>
        <p:spPr>
          <a:xfrm>
            <a:off x="0" y="6769601"/>
            <a:ext cx="9144000" cy="88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17"/>
          <p:cNvSpPr/>
          <p:nvPr/>
        </p:nvSpPr>
        <p:spPr>
          <a:xfrm>
            <a:off x="398221" y="929727"/>
            <a:ext cx="8350500" cy="4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pt-BR" sz="2400">
                <a:solidFill>
                  <a:srgbClr val="CA2721"/>
                </a:solidFill>
              </a:rPr>
              <a:t>CRUD</a:t>
            </a:r>
            <a:endParaRPr b="1" i="0" sz="24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17"/>
          <p:cNvSpPr/>
          <p:nvPr/>
        </p:nvSpPr>
        <p:spPr>
          <a:xfrm>
            <a:off x="393425" y="1664325"/>
            <a:ext cx="8350500" cy="41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200">
                <a:solidFill>
                  <a:srgbClr val="3F3F3F"/>
                </a:solidFill>
              </a:rPr>
              <a:t>O que é CRUD?</a:t>
            </a:r>
            <a:endParaRPr b="1" sz="2200">
              <a:solidFill>
                <a:srgbClr val="3F3F3F"/>
              </a:solidFill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200">
                <a:solidFill>
                  <a:srgbClr val="3F3F3F"/>
                </a:solidFill>
              </a:rPr>
              <a:t>● </a:t>
            </a:r>
            <a:r>
              <a:rPr b="1" lang="pt-BR" sz="2200">
                <a:solidFill>
                  <a:srgbClr val="3F3F3F"/>
                </a:solidFill>
                <a:highlight>
                  <a:srgbClr val="FFFF00"/>
                </a:highlight>
              </a:rPr>
              <a:t>CRUD </a:t>
            </a:r>
            <a:r>
              <a:rPr b="1" lang="pt-BR" sz="2200">
                <a:solidFill>
                  <a:srgbClr val="3F3F3F"/>
                </a:solidFill>
              </a:rPr>
              <a:t>são as ações que mais são utilizadas em todas as aplicações;</a:t>
            </a:r>
            <a:endParaRPr b="1" sz="2200">
              <a:solidFill>
                <a:srgbClr val="3F3F3F"/>
              </a:solidFill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200">
                <a:solidFill>
                  <a:srgbClr val="3F3F3F"/>
                </a:solidFill>
              </a:rPr>
              <a:t>● </a:t>
            </a:r>
            <a:r>
              <a:rPr b="1" lang="pt-BR" sz="2200">
                <a:solidFill>
                  <a:srgbClr val="3F3F3F"/>
                </a:solidFill>
                <a:highlight>
                  <a:srgbClr val="FFFF00"/>
                </a:highlight>
              </a:rPr>
              <a:t>Create </a:t>
            </a:r>
            <a:r>
              <a:rPr b="1" lang="pt-BR" sz="2200">
                <a:solidFill>
                  <a:srgbClr val="3F3F3F"/>
                </a:solidFill>
              </a:rPr>
              <a:t>= criar / inserir dados (insert);</a:t>
            </a:r>
            <a:endParaRPr b="1" sz="2200">
              <a:solidFill>
                <a:srgbClr val="3F3F3F"/>
              </a:solidFill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200">
                <a:solidFill>
                  <a:srgbClr val="3F3F3F"/>
                </a:solidFill>
              </a:rPr>
              <a:t>● </a:t>
            </a:r>
            <a:r>
              <a:rPr b="1" lang="pt-BR" sz="2200">
                <a:solidFill>
                  <a:srgbClr val="3F3F3F"/>
                </a:solidFill>
                <a:highlight>
                  <a:srgbClr val="FFFF00"/>
                </a:highlight>
              </a:rPr>
              <a:t>Read </a:t>
            </a:r>
            <a:r>
              <a:rPr b="1" lang="pt-BR" sz="2200">
                <a:solidFill>
                  <a:srgbClr val="3F3F3F"/>
                </a:solidFill>
              </a:rPr>
              <a:t>= ler dados (select);</a:t>
            </a:r>
            <a:endParaRPr b="1" sz="2200">
              <a:solidFill>
                <a:srgbClr val="3F3F3F"/>
              </a:solidFill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200">
                <a:solidFill>
                  <a:srgbClr val="3F3F3F"/>
                </a:solidFill>
              </a:rPr>
              <a:t>● </a:t>
            </a:r>
            <a:r>
              <a:rPr b="1" lang="pt-BR" sz="2200">
                <a:solidFill>
                  <a:srgbClr val="3F3F3F"/>
                </a:solidFill>
                <a:highlight>
                  <a:srgbClr val="FFFF00"/>
                </a:highlight>
              </a:rPr>
              <a:t>Update </a:t>
            </a:r>
            <a:r>
              <a:rPr b="1" lang="pt-BR" sz="2200">
                <a:solidFill>
                  <a:srgbClr val="3F3F3F"/>
                </a:solidFill>
              </a:rPr>
              <a:t>= atualizar dados (update);</a:t>
            </a:r>
            <a:endParaRPr b="1" sz="2200">
              <a:solidFill>
                <a:srgbClr val="3F3F3F"/>
              </a:solidFill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200">
                <a:solidFill>
                  <a:srgbClr val="3F3F3F"/>
                </a:solidFill>
              </a:rPr>
              <a:t>● </a:t>
            </a:r>
            <a:r>
              <a:rPr b="1" lang="pt-BR" sz="2200">
                <a:solidFill>
                  <a:srgbClr val="3F3F3F"/>
                </a:solidFill>
                <a:highlight>
                  <a:srgbClr val="FFFF00"/>
                </a:highlight>
              </a:rPr>
              <a:t>Delete </a:t>
            </a:r>
            <a:r>
              <a:rPr b="1" lang="pt-BR" sz="2200">
                <a:solidFill>
                  <a:srgbClr val="3F3F3F"/>
                </a:solidFill>
              </a:rPr>
              <a:t>= deletar / remover dados (delete);</a:t>
            </a:r>
            <a:endParaRPr b="1" sz="2200">
              <a:solidFill>
                <a:srgbClr val="3F3F3F"/>
              </a:solidFill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rgbClr val="3F3F3F"/>
              </a:solidFill>
            </a:endParaRPr>
          </a:p>
        </p:txBody>
      </p:sp>
      <p:sp>
        <p:nvSpPr>
          <p:cNvPr id="158" name="Google Shape;158;p17"/>
          <p:cNvSpPr/>
          <p:nvPr/>
        </p:nvSpPr>
        <p:spPr>
          <a:xfrm>
            <a:off x="-141512" y="1664328"/>
            <a:ext cx="288300" cy="403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17"/>
          <p:cNvSpPr/>
          <p:nvPr/>
        </p:nvSpPr>
        <p:spPr>
          <a:xfrm>
            <a:off x="-141514" y="2437162"/>
            <a:ext cx="288300" cy="403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17"/>
          <p:cNvSpPr txBox="1"/>
          <p:nvPr/>
        </p:nvSpPr>
        <p:spPr>
          <a:xfrm>
            <a:off x="395300" y="73925"/>
            <a:ext cx="3381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pt-BR" sz="2800">
                <a:solidFill>
                  <a:srgbClr val="404040"/>
                </a:solidFill>
              </a:rPr>
              <a:t>REVISANDO</a:t>
            </a:r>
            <a:endParaRPr b="1" i="0" sz="2800" u="none" cap="none" strike="noStrike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17"/>
          <p:cNvSpPr/>
          <p:nvPr/>
        </p:nvSpPr>
        <p:spPr>
          <a:xfrm>
            <a:off x="0" y="73924"/>
            <a:ext cx="3954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17"/>
          <p:cNvSpPr/>
          <p:nvPr/>
        </p:nvSpPr>
        <p:spPr>
          <a:xfrm>
            <a:off x="3500525" y="73925"/>
            <a:ext cx="56436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3" name="Google Shape;163;p17"/>
          <p:cNvPicPr preferRelativeResize="0"/>
          <p:nvPr/>
        </p:nvPicPr>
        <p:blipFill rotWithShape="1">
          <a:blip r:embed="rId3">
            <a:alphaModFix/>
          </a:blip>
          <a:srcRect b="0" l="75475" r="0" t="93174"/>
          <a:stretch/>
        </p:blipFill>
        <p:spPr>
          <a:xfrm>
            <a:off x="6901542" y="6389914"/>
            <a:ext cx="2242458" cy="4680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62"/>
          <p:cNvSpPr/>
          <p:nvPr/>
        </p:nvSpPr>
        <p:spPr>
          <a:xfrm>
            <a:off x="0" y="6769601"/>
            <a:ext cx="9144000" cy="88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6" name="Google Shape;746;p62"/>
          <p:cNvSpPr/>
          <p:nvPr/>
        </p:nvSpPr>
        <p:spPr>
          <a:xfrm>
            <a:off x="398221" y="929727"/>
            <a:ext cx="8350500" cy="4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pt-BR" sz="2400">
                <a:solidFill>
                  <a:srgbClr val="CA2721"/>
                </a:solidFill>
              </a:rPr>
              <a:t>AUTO INCREMENT</a:t>
            </a:r>
            <a:endParaRPr b="1" i="0" sz="24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7" name="Google Shape;747;p62"/>
          <p:cNvSpPr/>
          <p:nvPr/>
        </p:nvSpPr>
        <p:spPr>
          <a:xfrm>
            <a:off x="393425" y="1724025"/>
            <a:ext cx="8350500" cy="4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200">
                <a:solidFill>
                  <a:schemeClr val="dk1"/>
                </a:solidFill>
              </a:rPr>
              <a:t>● A constraint </a:t>
            </a:r>
            <a:r>
              <a:rPr b="1" lang="pt-BR" sz="2200">
                <a:solidFill>
                  <a:schemeClr val="dk1"/>
                </a:solidFill>
                <a:highlight>
                  <a:srgbClr val="FFFF00"/>
                </a:highlight>
              </a:rPr>
              <a:t>AUTO INCREMENT serve para adicionar a quantidade de um em todo registro adicionado</a:t>
            </a:r>
            <a:r>
              <a:rPr b="1" lang="pt-BR" sz="2200">
                <a:solidFill>
                  <a:schemeClr val="dk1"/>
                </a:solidFill>
              </a:rPr>
              <a:t>;</a:t>
            </a:r>
            <a:endParaRPr b="1" sz="2200">
              <a:solidFill>
                <a:schemeClr val="dk1"/>
              </a:solidFill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200">
                <a:solidFill>
                  <a:schemeClr val="dk1"/>
                </a:solidFill>
              </a:rPr>
              <a:t>● Esta constraint </a:t>
            </a:r>
            <a:r>
              <a:rPr b="1" lang="pt-BR" sz="2200">
                <a:solidFill>
                  <a:schemeClr val="dk1"/>
                </a:solidFill>
                <a:highlight>
                  <a:srgbClr val="FFFF00"/>
                </a:highlight>
              </a:rPr>
              <a:t>é muito utilizada na coluna id</a:t>
            </a:r>
            <a:r>
              <a:rPr b="1" lang="pt-BR" sz="2200">
                <a:solidFill>
                  <a:schemeClr val="dk1"/>
                </a:solidFill>
              </a:rPr>
              <a:t>, já que ela é única e também chave primária;</a:t>
            </a:r>
            <a:endParaRPr b="1" sz="2200">
              <a:solidFill>
                <a:schemeClr val="dk1"/>
              </a:solidFill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200">
                <a:solidFill>
                  <a:schemeClr val="dk1"/>
                </a:solidFill>
              </a:rPr>
              <a:t>● Então não precisamos nos preocupar com este valor no INSERT;</a:t>
            </a:r>
            <a:endParaRPr b="1" sz="2200">
              <a:solidFill>
                <a:schemeClr val="dk1"/>
              </a:solidFill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rgbClr val="3F3F3F"/>
              </a:solidFill>
            </a:endParaRPr>
          </a:p>
        </p:txBody>
      </p:sp>
      <p:sp>
        <p:nvSpPr>
          <p:cNvPr id="748" name="Google Shape;748;p62"/>
          <p:cNvSpPr/>
          <p:nvPr/>
        </p:nvSpPr>
        <p:spPr>
          <a:xfrm>
            <a:off x="-141512" y="1664328"/>
            <a:ext cx="288300" cy="403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9" name="Google Shape;749;p62"/>
          <p:cNvSpPr/>
          <p:nvPr/>
        </p:nvSpPr>
        <p:spPr>
          <a:xfrm>
            <a:off x="-141514" y="2437162"/>
            <a:ext cx="288300" cy="403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0" name="Google Shape;750;p62"/>
          <p:cNvSpPr txBox="1"/>
          <p:nvPr/>
        </p:nvSpPr>
        <p:spPr>
          <a:xfrm>
            <a:off x="395300" y="73925"/>
            <a:ext cx="4457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pt-BR" sz="2800">
                <a:solidFill>
                  <a:schemeClr val="dk1"/>
                </a:solidFill>
              </a:rPr>
              <a:t>SELECT</a:t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1" name="Google Shape;751;p62"/>
          <p:cNvSpPr/>
          <p:nvPr/>
        </p:nvSpPr>
        <p:spPr>
          <a:xfrm>
            <a:off x="0" y="73924"/>
            <a:ext cx="3954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2" name="Google Shape;752;p62"/>
          <p:cNvSpPr/>
          <p:nvPr/>
        </p:nvSpPr>
        <p:spPr>
          <a:xfrm>
            <a:off x="4498975" y="73925"/>
            <a:ext cx="46452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53" name="Google Shape;753;p62"/>
          <p:cNvPicPr preferRelativeResize="0"/>
          <p:nvPr/>
        </p:nvPicPr>
        <p:blipFill rotWithShape="1">
          <a:blip r:embed="rId3">
            <a:alphaModFix/>
          </a:blip>
          <a:srcRect b="0" l="75475" r="0" t="93174"/>
          <a:stretch/>
        </p:blipFill>
        <p:spPr>
          <a:xfrm>
            <a:off x="6901542" y="6389914"/>
            <a:ext cx="2242458" cy="4680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p63"/>
          <p:cNvSpPr/>
          <p:nvPr/>
        </p:nvSpPr>
        <p:spPr>
          <a:xfrm>
            <a:off x="0" y="6769601"/>
            <a:ext cx="9144000" cy="88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9" name="Google Shape;759;p63"/>
          <p:cNvSpPr/>
          <p:nvPr/>
        </p:nvSpPr>
        <p:spPr>
          <a:xfrm>
            <a:off x="398221" y="929727"/>
            <a:ext cx="8350500" cy="4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pt-BR" sz="2400">
                <a:solidFill>
                  <a:srgbClr val="CA2721"/>
                </a:solidFill>
              </a:rPr>
              <a:t>FOREIGN KEY</a:t>
            </a:r>
            <a:endParaRPr b="1" i="0" sz="24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0" name="Google Shape;760;p63"/>
          <p:cNvSpPr/>
          <p:nvPr/>
        </p:nvSpPr>
        <p:spPr>
          <a:xfrm>
            <a:off x="393425" y="1724025"/>
            <a:ext cx="8350500" cy="4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200">
                <a:solidFill>
                  <a:schemeClr val="dk1"/>
                </a:solidFill>
              </a:rPr>
              <a:t>● A </a:t>
            </a:r>
            <a:r>
              <a:rPr b="1" lang="pt-BR" sz="2200">
                <a:solidFill>
                  <a:schemeClr val="dk1"/>
                </a:solidFill>
                <a:highlight>
                  <a:srgbClr val="FFFF00"/>
                </a:highlight>
              </a:rPr>
              <a:t>FOREIGN KEY é uma ligação de uma tabela a outra</a:t>
            </a:r>
            <a:r>
              <a:rPr b="1" lang="pt-BR" sz="2200">
                <a:solidFill>
                  <a:schemeClr val="dk1"/>
                </a:solidFill>
              </a:rPr>
              <a:t>;</a:t>
            </a:r>
            <a:endParaRPr b="1" sz="2200">
              <a:solidFill>
                <a:schemeClr val="dk1"/>
              </a:solidFill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200">
                <a:solidFill>
                  <a:schemeClr val="dk1"/>
                </a:solidFill>
              </a:rPr>
              <a:t>● Por exemplo: uma tabela cadastramos o usuário e em outra o endereço dele;</a:t>
            </a:r>
            <a:endParaRPr b="1" sz="2200">
              <a:solidFill>
                <a:schemeClr val="dk1"/>
              </a:solidFill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200">
                <a:solidFill>
                  <a:schemeClr val="dk1"/>
                </a:solidFill>
              </a:rPr>
              <a:t>● Na tabela do endereço temos uma FOREIGN KEY que se refere ao id do usuário;</a:t>
            </a:r>
            <a:endParaRPr b="1" sz="2200">
              <a:solidFill>
                <a:schemeClr val="dk1"/>
              </a:solidFill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200">
                <a:solidFill>
                  <a:schemeClr val="dk1"/>
                </a:solidFill>
              </a:rPr>
              <a:t>● Desta maneira conseguimos impedir remoções de dados que tem ligação entre tabelas;</a:t>
            </a:r>
            <a:endParaRPr b="1" sz="2200">
              <a:solidFill>
                <a:schemeClr val="dk1"/>
              </a:solidFill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chemeClr val="dk1"/>
              </a:solidFill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rgbClr val="3F3F3F"/>
              </a:solidFill>
            </a:endParaRPr>
          </a:p>
        </p:txBody>
      </p:sp>
      <p:sp>
        <p:nvSpPr>
          <p:cNvPr id="761" name="Google Shape;761;p63"/>
          <p:cNvSpPr/>
          <p:nvPr/>
        </p:nvSpPr>
        <p:spPr>
          <a:xfrm>
            <a:off x="-141512" y="1664328"/>
            <a:ext cx="288300" cy="403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2" name="Google Shape;762;p63"/>
          <p:cNvSpPr/>
          <p:nvPr/>
        </p:nvSpPr>
        <p:spPr>
          <a:xfrm>
            <a:off x="-141514" y="2437162"/>
            <a:ext cx="288300" cy="403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3" name="Google Shape;763;p63"/>
          <p:cNvSpPr txBox="1"/>
          <p:nvPr/>
        </p:nvSpPr>
        <p:spPr>
          <a:xfrm>
            <a:off x="395300" y="73925"/>
            <a:ext cx="4457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pt-BR" sz="2800">
                <a:solidFill>
                  <a:schemeClr val="dk1"/>
                </a:solidFill>
              </a:rPr>
              <a:t>SELECT</a:t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4" name="Google Shape;764;p63"/>
          <p:cNvSpPr/>
          <p:nvPr/>
        </p:nvSpPr>
        <p:spPr>
          <a:xfrm>
            <a:off x="0" y="73924"/>
            <a:ext cx="3954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5" name="Google Shape;765;p63"/>
          <p:cNvSpPr/>
          <p:nvPr/>
        </p:nvSpPr>
        <p:spPr>
          <a:xfrm>
            <a:off x="4498975" y="73925"/>
            <a:ext cx="46452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66" name="Google Shape;766;p63"/>
          <p:cNvPicPr preferRelativeResize="0"/>
          <p:nvPr/>
        </p:nvPicPr>
        <p:blipFill rotWithShape="1">
          <a:blip r:embed="rId3">
            <a:alphaModFix/>
          </a:blip>
          <a:srcRect b="0" l="75475" r="0" t="93174"/>
          <a:stretch/>
        </p:blipFill>
        <p:spPr>
          <a:xfrm>
            <a:off x="6901542" y="6389914"/>
            <a:ext cx="2242458" cy="4680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64"/>
          <p:cNvSpPr/>
          <p:nvPr/>
        </p:nvSpPr>
        <p:spPr>
          <a:xfrm>
            <a:off x="0" y="6769601"/>
            <a:ext cx="9144000" cy="88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2" name="Google Shape;772;p64"/>
          <p:cNvSpPr/>
          <p:nvPr/>
        </p:nvSpPr>
        <p:spPr>
          <a:xfrm>
            <a:off x="398221" y="929727"/>
            <a:ext cx="8350500" cy="4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pt-BR" sz="2400">
                <a:solidFill>
                  <a:srgbClr val="CA2721"/>
                </a:solidFill>
              </a:rPr>
              <a:t>INDEX</a:t>
            </a:r>
            <a:endParaRPr b="1" i="0" sz="24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3" name="Google Shape;773;p64"/>
          <p:cNvSpPr/>
          <p:nvPr/>
        </p:nvSpPr>
        <p:spPr>
          <a:xfrm>
            <a:off x="393425" y="1724025"/>
            <a:ext cx="8350500" cy="4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200">
                <a:solidFill>
                  <a:schemeClr val="dk1"/>
                </a:solidFill>
              </a:rPr>
              <a:t>● Adicionar um índice a uma coluna faz a consulta que envolva a mesma se tornar mais rápida;</a:t>
            </a:r>
            <a:endParaRPr b="1" sz="2200">
              <a:solidFill>
                <a:schemeClr val="dk1"/>
              </a:solidFill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200">
                <a:solidFill>
                  <a:schemeClr val="dk1"/>
                </a:solidFill>
              </a:rPr>
              <a:t>● </a:t>
            </a:r>
            <a:r>
              <a:rPr b="1" lang="pt-BR" sz="2200">
                <a:solidFill>
                  <a:schemeClr val="dk1"/>
                </a:solidFill>
                <a:highlight>
                  <a:srgbClr val="FFFF00"/>
                </a:highlight>
              </a:rPr>
              <a:t>Sem o índice a consulta começa da primeira a última coluna até encontrar que você precisa, com o índice as demais serão ignoradas;</a:t>
            </a:r>
            <a:endParaRPr b="1" sz="2200">
              <a:solidFill>
                <a:schemeClr val="dk1"/>
              </a:solidFill>
              <a:highlight>
                <a:srgbClr val="FFFF00"/>
              </a:highlight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200">
                <a:solidFill>
                  <a:schemeClr val="dk1"/>
                </a:solidFill>
              </a:rPr>
              <a:t>● As consultas que são melhoradas pelo INDEX são as com WHERE;</a:t>
            </a:r>
            <a:endParaRPr b="1" sz="2200">
              <a:solidFill>
                <a:schemeClr val="dk1"/>
              </a:solidFill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rgbClr val="3F3F3F"/>
              </a:solidFill>
            </a:endParaRPr>
          </a:p>
        </p:txBody>
      </p:sp>
      <p:sp>
        <p:nvSpPr>
          <p:cNvPr id="774" name="Google Shape;774;p64"/>
          <p:cNvSpPr/>
          <p:nvPr/>
        </p:nvSpPr>
        <p:spPr>
          <a:xfrm>
            <a:off x="-141512" y="1664328"/>
            <a:ext cx="288300" cy="403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5" name="Google Shape;775;p64"/>
          <p:cNvSpPr/>
          <p:nvPr/>
        </p:nvSpPr>
        <p:spPr>
          <a:xfrm>
            <a:off x="-141514" y="2437162"/>
            <a:ext cx="288300" cy="403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6" name="Google Shape;776;p64"/>
          <p:cNvSpPr txBox="1"/>
          <p:nvPr/>
        </p:nvSpPr>
        <p:spPr>
          <a:xfrm>
            <a:off x="395300" y="73925"/>
            <a:ext cx="4457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pt-BR" sz="2800">
                <a:solidFill>
                  <a:schemeClr val="dk1"/>
                </a:solidFill>
              </a:rPr>
              <a:t>SELECT</a:t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7" name="Google Shape;777;p64"/>
          <p:cNvSpPr/>
          <p:nvPr/>
        </p:nvSpPr>
        <p:spPr>
          <a:xfrm>
            <a:off x="0" y="73924"/>
            <a:ext cx="3954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8" name="Google Shape;778;p64"/>
          <p:cNvSpPr/>
          <p:nvPr/>
        </p:nvSpPr>
        <p:spPr>
          <a:xfrm>
            <a:off x="4498975" y="73925"/>
            <a:ext cx="46452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79" name="Google Shape;779;p64"/>
          <p:cNvPicPr preferRelativeResize="0"/>
          <p:nvPr/>
        </p:nvPicPr>
        <p:blipFill rotWithShape="1">
          <a:blip r:embed="rId3">
            <a:alphaModFix/>
          </a:blip>
          <a:srcRect b="0" l="75475" r="0" t="93174"/>
          <a:stretch/>
        </p:blipFill>
        <p:spPr>
          <a:xfrm>
            <a:off x="6901542" y="6389914"/>
            <a:ext cx="2242458" cy="4680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65"/>
          <p:cNvSpPr/>
          <p:nvPr/>
        </p:nvSpPr>
        <p:spPr>
          <a:xfrm>
            <a:off x="0" y="6769601"/>
            <a:ext cx="9144000" cy="88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5" name="Google Shape;785;p65"/>
          <p:cNvSpPr/>
          <p:nvPr/>
        </p:nvSpPr>
        <p:spPr>
          <a:xfrm>
            <a:off x="398221" y="929727"/>
            <a:ext cx="8350500" cy="4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pt-BR" sz="2400">
                <a:solidFill>
                  <a:srgbClr val="CA2721"/>
                </a:solidFill>
              </a:rPr>
              <a:t>INDEX</a:t>
            </a:r>
            <a:endParaRPr b="1" i="0" sz="24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6" name="Google Shape;786;p65"/>
          <p:cNvSpPr/>
          <p:nvPr/>
        </p:nvSpPr>
        <p:spPr>
          <a:xfrm>
            <a:off x="393425" y="1724025"/>
            <a:ext cx="8350500" cy="50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200">
                <a:solidFill>
                  <a:schemeClr val="dk1"/>
                </a:solidFill>
              </a:rPr>
              <a:t>● O INDEX deve ser criado para a coluna que recebe mais consultas.</a:t>
            </a:r>
            <a:endParaRPr b="1" sz="2200">
              <a:solidFill>
                <a:schemeClr val="dk1"/>
              </a:solidFill>
            </a:endParaRPr>
          </a:p>
          <a:p>
            <a:pPr indent="-368300" lvl="0" marL="9144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b="1" lang="pt-BR" sz="2200">
                <a:solidFill>
                  <a:schemeClr val="dk1"/>
                </a:solidFill>
              </a:rPr>
              <a:t>EX.: Em uma loja, a coluna mais consultada é CPF do cliente.</a:t>
            </a:r>
            <a:endParaRPr b="1" sz="2200">
              <a:solidFill>
                <a:schemeClr val="dk1"/>
              </a:solidFill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200">
                <a:solidFill>
                  <a:schemeClr val="dk1"/>
                </a:solidFill>
              </a:rPr>
              <a:t>Logo, devemos criar um index nesta coluna.</a:t>
            </a:r>
            <a:endParaRPr b="1" sz="2200">
              <a:solidFill>
                <a:schemeClr val="dk1"/>
              </a:solidFill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200">
                <a:solidFill>
                  <a:schemeClr val="dk1"/>
                </a:solidFill>
                <a:highlight>
                  <a:srgbClr val="FFFF00"/>
                </a:highlight>
              </a:rPr>
              <a:t>CREATE INDEX index_nome</a:t>
            </a:r>
            <a:endParaRPr b="1" sz="2200">
              <a:solidFill>
                <a:schemeClr val="dk1"/>
              </a:solidFill>
              <a:highlight>
                <a:srgbClr val="FFFF00"/>
              </a:highlight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200">
                <a:solidFill>
                  <a:schemeClr val="dk1"/>
                </a:solidFill>
                <a:highlight>
                  <a:srgbClr val="FFFF00"/>
                </a:highlight>
              </a:rPr>
              <a:t>ON clientes(cpf);</a:t>
            </a:r>
            <a:endParaRPr b="1" sz="2200">
              <a:solidFill>
                <a:schemeClr val="dk1"/>
              </a:solidFill>
              <a:highlight>
                <a:srgbClr val="FFFF00"/>
              </a:highlight>
            </a:endParaRPr>
          </a:p>
          <a:p>
            <a:pPr indent="-36830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b="1" lang="pt-BR" sz="2200">
                <a:solidFill>
                  <a:schemeClr val="dk1"/>
                </a:solidFill>
                <a:highlight>
                  <a:srgbClr val="FFFF00"/>
                </a:highlight>
              </a:rPr>
              <a:t>SOMENTE UM INDEX POR TABELA!</a:t>
            </a:r>
            <a:endParaRPr b="1" sz="2200">
              <a:solidFill>
                <a:schemeClr val="dk1"/>
              </a:solidFill>
              <a:highlight>
                <a:srgbClr val="FFFF00"/>
              </a:highlight>
            </a:endParaRPr>
          </a:p>
          <a:p>
            <a:pPr indent="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200">
                <a:solidFill>
                  <a:schemeClr val="dk1"/>
                </a:solidFill>
                <a:highlight>
                  <a:srgbClr val="00FF00"/>
                </a:highlight>
              </a:rPr>
              <a:t>Para visualizar os INDEX’s;</a:t>
            </a:r>
            <a:endParaRPr b="1" sz="2200">
              <a:solidFill>
                <a:schemeClr val="dk1"/>
              </a:solidFill>
              <a:highlight>
                <a:srgbClr val="00FF00"/>
              </a:highlight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200">
                <a:solidFill>
                  <a:schemeClr val="dk1"/>
                </a:solidFill>
                <a:highlight>
                  <a:srgbClr val="00FF00"/>
                </a:highlight>
              </a:rPr>
              <a:t>SHOW INDEX FROM titles;</a:t>
            </a:r>
            <a:endParaRPr b="1" sz="2200">
              <a:solidFill>
                <a:schemeClr val="dk1"/>
              </a:solidFill>
              <a:highlight>
                <a:srgbClr val="00FF00"/>
              </a:highlight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chemeClr val="dk1"/>
              </a:solidFill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chemeClr val="dk1"/>
              </a:solidFill>
            </a:endParaRPr>
          </a:p>
        </p:txBody>
      </p:sp>
      <p:sp>
        <p:nvSpPr>
          <p:cNvPr id="787" name="Google Shape;787;p65"/>
          <p:cNvSpPr/>
          <p:nvPr/>
        </p:nvSpPr>
        <p:spPr>
          <a:xfrm>
            <a:off x="-141512" y="1664328"/>
            <a:ext cx="288300" cy="403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8" name="Google Shape;788;p65"/>
          <p:cNvSpPr/>
          <p:nvPr/>
        </p:nvSpPr>
        <p:spPr>
          <a:xfrm>
            <a:off x="-141514" y="2437162"/>
            <a:ext cx="288300" cy="403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9" name="Google Shape;789;p65"/>
          <p:cNvSpPr txBox="1"/>
          <p:nvPr/>
        </p:nvSpPr>
        <p:spPr>
          <a:xfrm>
            <a:off x="395300" y="73925"/>
            <a:ext cx="4457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pt-BR" sz="2800">
                <a:solidFill>
                  <a:schemeClr val="dk1"/>
                </a:solidFill>
              </a:rPr>
              <a:t>SELECT</a:t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0" name="Google Shape;790;p65"/>
          <p:cNvSpPr/>
          <p:nvPr/>
        </p:nvSpPr>
        <p:spPr>
          <a:xfrm>
            <a:off x="0" y="73924"/>
            <a:ext cx="3954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1" name="Google Shape;791;p65"/>
          <p:cNvSpPr/>
          <p:nvPr/>
        </p:nvSpPr>
        <p:spPr>
          <a:xfrm>
            <a:off x="4498975" y="73925"/>
            <a:ext cx="46452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92" name="Google Shape;792;p65"/>
          <p:cNvPicPr preferRelativeResize="0"/>
          <p:nvPr/>
        </p:nvPicPr>
        <p:blipFill rotWithShape="1">
          <a:blip r:embed="rId3">
            <a:alphaModFix/>
          </a:blip>
          <a:srcRect b="0" l="75475" r="0" t="93174"/>
          <a:stretch/>
        </p:blipFill>
        <p:spPr>
          <a:xfrm>
            <a:off x="6901542" y="6389914"/>
            <a:ext cx="2242458" cy="4680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66"/>
          <p:cNvSpPr/>
          <p:nvPr/>
        </p:nvSpPr>
        <p:spPr>
          <a:xfrm>
            <a:off x="0" y="6769601"/>
            <a:ext cx="9144000" cy="88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8" name="Google Shape;798;p66"/>
          <p:cNvSpPr/>
          <p:nvPr/>
        </p:nvSpPr>
        <p:spPr>
          <a:xfrm>
            <a:off x="398221" y="929727"/>
            <a:ext cx="8350500" cy="4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pt-BR" sz="2400">
                <a:solidFill>
                  <a:srgbClr val="CA2721"/>
                </a:solidFill>
              </a:rPr>
              <a:t>INDEX</a:t>
            </a:r>
            <a:endParaRPr b="1" i="0" sz="24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9" name="Google Shape;799;p66"/>
          <p:cNvSpPr/>
          <p:nvPr/>
        </p:nvSpPr>
        <p:spPr>
          <a:xfrm>
            <a:off x="393425" y="1724025"/>
            <a:ext cx="5590800" cy="50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6830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b="1" lang="pt-BR" sz="2200">
                <a:solidFill>
                  <a:schemeClr val="dk1"/>
                </a:solidFill>
              </a:rPr>
              <a:t>Além do comando SHOW INDEX FROM tabela;</a:t>
            </a:r>
            <a:endParaRPr b="1" sz="2200">
              <a:solidFill>
                <a:schemeClr val="dk1"/>
              </a:solidFill>
            </a:endParaRPr>
          </a:p>
          <a:p>
            <a:pPr indent="-36830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b="1" lang="pt-BR" sz="2200">
                <a:solidFill>
                  <a:schemeClr val="dk1"/>
                </a:solidFill>
              </a:rPr>
              <a:t>Podemos visualizar os INDEX clicando com o botão direito do mouse sobre a tabela &gt;&gt; Table Inspector &gt;&gt; Indexes</a:t>
            </a:r>
            <a:endParaRPr b="1" sz="2200">
              <a:solidFill>
                <a:schemeClr val="dk1"/>
              </a:solidFill>
            </a:endParaRPr>
          </a:p>
        </p:txBody>
      </p:sp>
      <p:sp>
        <p:nvSpPr>
          <p:cNvPr id="800" name="Google Shape;800;p66"/>
          <p:cNvSpPr/>
          <p:nvPr/>
        </p:nvSpPr>
        <p:spPr>
          <a:xfrm>
            <a:off x="-141512" y="1664328"/>
            <a:ext cx="288300" cy="403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1" name="Google Shape;801;p66"/>
          <p:cNvSpPr/>
          <p:nvPr/>
        </p:nvSpPr>
        <p:spPr>
          <a:xfrm>
            <a:off x="-141514" y="2437162"/>
            <a:ext cx="288300" cy="403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2" name="Google Shape;802;p66"/>
          <p:cNvSpPr txBox="1"/>
          <p:nvPr/>
        </p:nvSpPr>
        <p:spPr>
          <a:xfrm>
            <a:off x="395300" y="73925"/>
            <a:ext cx="4457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pt-BR" sz="2800">
                <a:solidFill>
                  <a:schemeClr val="dk1"/>
                </a:solidFill>
              </a:rPr>
              <a:t>SELECT</a:t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3" name="Google Shape;803;p66"/>
          <p:cNvSpPr/>
          <p:nvPr/>
        </p:nvSpPr>
        <p:spPr>
          <a:xfrm>
            <a:off x="0" y="73924"/>
            <a:ext cx="3954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4" name="Google Shape;804;p66"/>
          <p:cNvSpPr/>
          <p:nvPr/>
        </p:nvSpPr>
        <p:spPr>
          <a:xfrm>
            <a:off x="4498975" y="73925"/>
            <a:ext cx="46452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05" name="Google Shape;805;p66"/>
          <p:cNvPicPr preferRelativeResize="0"/>
          <p:nvPr/>
        </p:nvPicPr>
        <p:blipFill rotWithShape="1">
          <a:blip r:embed="rId3">
            <a:alphaModFix/>
          </a:blip>
          <a:srcRect b="0" l="75475" r="0" t="93174"/>
          <a:stretch/>
        </p:blipFill>
        <p:spPr>
          <a:xfrm>
            <a:off x="6901542" y="6389914"/>
            <a:ext cx="2242458" cy="46808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6" name="Google Shape;806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53050" y="1795452"/>
            <a:ext cx="2902947" cy="46933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67"/>
          <p:cNvSpPr/>
          <p:nvPr/>
        </p:nvSpPr>
        <p:spPr>
          <a:xfrm>
            <a:off x="0" y="6769601"/>
            <a:ext cx="9144000" cy="88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2" name="Google Shape;812;p67"/>
          <p:cNvSpPr/>
          <p:nvPr/>
        </p:nvSpPr>
        <p:spPr>
          <a:xfrm>
            <a:off x="398221" y="929727"/>
            <a:ext cx="8350500" cy="4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pt-BR" sz="2400">
                <a:solidFill>
                  <a:srgbClr val="CA2721"/>
                </a:solidFill>
              </a:rPr>
              <a:t>INDEX</a:t>
            </a:r>
            <a:endParaRPr b="1" i="0" sz="24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3" name="Google Shape;813;p67"/>
          <p:cNvSpPr/>
          <p:nvPr/>
        </p:nvSpPr>
        <p:spPr>
          <a:xfrm>
            <a:off x="-141512" y="1664328"/>
            <a:ext cx="288300" cy="403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67"/>
          <p:cNvSpPr/>
          <p:nvPr/>
        </p:nvSpPr>
        <p:spPr>
          <a:xfrm>
            <a:off x="-141514" y="2437162"/>
            <a:ext cx="288300" cy="403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67"/>
          <p:cNvSpPr txBox="1"/>
          <p:nvPr/>
        </p:nvSpPr>
        <p:spPr>
          <a:xfrm>
            <a:off x="395300" y="73925"/>
            <a:ext cx="4457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pt-BR" sz="2800">
                <a:solidFill>
                  <a:schemeClr val="dk1"/>
                </a:solidFill>
              </a:rPr>
              <a:t>SELECT</a:t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67"/>
          <p:cNvSpPr/>
          <p:nvPr/>
        </p:nvSpPr>
        <p:spPr>
          <a:xfrm>
            <a:off x="0" y="73924"/>
            <a:ext cx="3954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67"/>
          <p:cNvSpPr/>
          <p:nvPr/>
        </p:nvSpPr>
        <p:spPr>
          <a:xfrm>
            <a:off x="4498975" y="73925"/>
            <a:ext cx="46452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18" name="Google Shape;818;p67"/>
          <p:cNvPicPr preferRelativeResize="0"/>
          <p:nvPr/>
        </p:nvPicPr>
        <p:blipFill rotWithShape="1">
          <a:blip r:embed="rId3">
            <a:alphaModFix/>
          </a:blip>
          <a:srcRect b="0" l="75475" r="0" t="93174"/>
          <a:stretch/>
        </p:blipFill>
        <p:spPr>
          <a:xfrm>
            <a:off x="6901542" y="6389914"/>
            <a:ext cx="2242458" cy="46808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9" name="Google Shape;819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5829" y="2175825"/>
            <a:ext cx="8470175" cy="3809674"/>
          </a:xfrm>
          <a:prstGeom prst="rect">
            <a:avLst/>
          </a:prstGeom>
          <a:noFill/>
          <a:ln>
            <a:noFill/>
          </a:ln>
        </p:spPr>
      </p:pic>
      <p:sp>
        <p:nvSpPr>
          <p:cNvPr id="820" name="Google Shape;820;p67"/>
          <p:cNvSpPr/>
          <p:nvPr/>
        </p:nvSpPr>
        <p:spPr>
          <a:xfrm>
            <a:off x="1735450" y="2429625"/>
            <a:ext cx="730200" cy="4035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24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p68"/>
          <p:cNvSpPr/>
          <p:nvPr/>
        </p:nvSpPr>
        <p:spPr>
          <a:xfrm>
            <a:off x="0" y="6769601"/>
            <a:ext cx="9144000" cy="88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6" name="Google Shape;826;p68"/>
          <p:cNvSpPr/>
          <p:nvPr/>
        </p:nvSpPr>
        <p:spPr>
          <a:xfrm>
            <a:off x="398221" y="929727"/>
            <a:ext cx="8350500" cy="4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pt-BR" sz="2400">
                <a:solidFill>
                  <a:srgbClr val="CA2721"/>
                </a:solidFill>
              </a:rPr>
              <a:t>INDEX</a:t>
            </a:r>
            <a:endParaRPr b="1" i="0" sz="24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7" name="Google Shape;827;p68"/>
          <p:cNvSpPr/>
          <p:nvPr/>
        </p:nvSpPr>
        <p:spPr>
          <a:xfrm>
            <a:off x="393425" y="1724025"/>
            <a:ext cx="8350500" cy="4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200">
                <a:solidFill>
                  <a:schemeClr val="dk1"/>
                </a:solidFill>
              </a:rPr>
              <a:t>● Podemos criar INDEX em todas as tabelas?</a:t>
            </a:r>
            <a:endParaRPr b="1" sz="2200">
              <a:solidFill>
                <a:schemeClr val="dk1"/>
              </a:solidFill>
            </a:endParaRPr>
          </a:p>
          <a:p>
            <a:pPr indent="45720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200">
                <a:solidFill>
                  <a:schemeClr val="dk1"/>
                </a:solidFill>
              </a:rPr>
              <a:t>Resp.:NÃO</a:t>
            </a:r>
            <a:endParaRPr b="1" sz="2200">
              <a:solidFill>
                <a:schemeClr val="dk1"/>
              </a:solidFill>
            </a:endParaRPr>
          </a:p>
          <a:p>
            <a:pPr indent="-36830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b="1" lang="pt-BR" sz="2200">
                <a:solidFill>
                  <a:schemeClr val="dk1"/>
                </a:solidFill>
              </a:rPr>
              <a:t>Um INDEX deixa as atualizações mais lentas.</a:t>
            </a:r>
            <a:endParaRPr b="1" sz="2200">
              <a:solidFill>
                <a:schemeClr val="dk1"/>
              </a:solidFill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chemeClr val="dk1"/>
              </a:solidFill>
            </a:endParaRPr>
          </a:p>
        </p:txBody>
      </p:sp>
      <p:sp>
        <p:nvSpPr>
          <p:cNvPr id="828" name="Google Shape;828;p68"/>
          <p:cNvSpPr/>
          <p:nvPr/>
        </p:nvSpPr>
        <p:spPr>
          <a:xfrm>
            <a:off x="-141512" y="1664328"/>
            <a:ext cx="288300" cy="403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68"/>
          <p:cNvSpPr/>
          <p:nvPr/>
        </p:nvSpPr>
        <p:spPr>
          <a:xfrm>
            <a:off x="-141514" y="2437162"/>
            <a:ext cx="288300" cy="403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68"/>
          <p:cNvSpPr txBox="1"/>
          <p:nvPr/>
        </p:nvSpPr>
        <p:spPr>
          <a:xfrm>
            <a:off x="395300" y="73925"/>
            <a:ext cx="4457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pt-BR" sz="2800">
                <a:solidFill>
                  <a:schemeClr val="dk1"/>
                </a:solidFill>
              </a:rPr>
              <a:t>SELECT</a:t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68"/>
          <p:cNvSpPr/>
          <p:nvPr/>
        </p:nvSpPr>
        <p:spPr>
          <a:xfrm>
            <a:off x="0" y="73924"/>
            <a:ext cx="3954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68"/>
          <p:cNvSpPr/>
          <p:nvPr/>
        </p:nvSpPr>
        <p:spPr>
          <a:xfrm>
            <a:off x="4498975" y="73925"/>
            <a:ext cx="46452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33" name="Google Shape;833;p68"/>
          <p:cNvPicPr preferRelativeResize="0"/>
          <p:nvPr/>
        </p:nvPicPr>
        <p:blipFill rotWithShape="1">
          <a:blip r:embed="rId3">
            <a:alphaModFix/>
          </a:blip>
          <a:srcRect b="0" l="75475" r="0" t="93174"/>
          <a:stretch/>
        </p:blipFill>
        <p:spPr>
          <a:xfrm>
            <a:off x="6901542" y="6389914"/>
            <a:ext cx="2242458" cy="4680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37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p69"/>
          <p:cNvSpPr/>
          <p:nvPr/>
        </p:nvSpPr>
        <p:spPr>
          <a:xfrm>
            <a:off x="0" y="6769601"/>
            <a:ext cx="9144000" cy="88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9" name="Google Shape;839;p69"/>
          <p:cNvSpPr/>
          <p:nvPr/>
        </p:nvSpPr>
        <p:spPr>
          <a:xfrm>
            <a:off x="398221" y="929727"/>
            <a:ext cx="8350500" cy="4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pt-BR" sz="2400">
                <a:solidFill>
                  <a:srgbClr val="CA2721"/>
                </a:solidFill>
              </a:rPr>
              <a:t>INDEX</a:t>
            </a:r>
            <a:endParaRPr b="1" i="0" sz="24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0" name="Google Shape;840;p69"/>
          <p:cNvSpPr/>
          <p:nvPr/>
        </p:nvSpPr>
        <p:spPr>
          <a:xfrm>
            <a:off x="393425" y="1724025"/>
            <a:ext cx="8350500" cy="4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200">
                <a:solidFill>
                  <a:schemeClr val="dk1"/>
                </a:solidFill>
              </a:rPr>
              <a:t>SEM INDEX;</a:t>
            </a:r>
            <a:endParaRPr b="1" sz="2200">
              <a:solidFill>
                <a:schemeClr val="dk1"/>
              </a:solidFill>
            </a:endParaRPr>
          </a:p>
        </p:txBody>
      </p:sp>
      <p:sp>
        <p:nvSpPr>
          <p:cNvPr id="841" name="Google Shape;841;p69"/>
          <p:cNvSpPr/>
          <p:nvPr/>
        </p:nvSpPr>
        <p:spPr>
          <a:xfrm>
            <a:off x="-141512" y="1664328"/>
            <a:ext cx="288300" cy="403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2" name="Google Shape;842;p69"/>
          <p:cNvSpPr/>
          <p:nvPr/>
        </p:nvSpPr>
        <p:spPr>
          <a:xfrm>
            <a:off x="-141514" y="2437162"/>
            <a:ext cx="288300" cy="403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3" name="Google Shape;843;p69"/>
          <p:cNvSpPr txBox="1"/>
          <p:nvPr/>
        </p:nvSpPr>
        <p:spPr>
          <a:xfrm>
            <a:off x="395300" y="73925"/>
            <a:ext cx="4457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pt-BR" sz="2800">
                <a:solidFill>
                  <a:schemeClr val="dk1"/>
                </a:solidFill>
              </a:rPr>
              <a:t>SELECT</a:t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4" name="Google Shape;844;p69"/>
          <p:cNvSpPr/>
          <p:nvPr/>
        </p:nvSpPr>
        <p:spPr>
          <a:xfrm>
            <a:off x="0" y="73924"/>
            <a:ext cx="3954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69"/>
          <p:cNvSpPr/>
          <p:nvPr/>
        </p:nvSpPr>
        <p:spPr>
          <a:xfrm>
            <a:off x="4498975" y="73925"/>
            <a:ext cx="46452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46" name="Google Shape;846;p69"/>
          <p:cNvPicPr preferRelativeResize="0"/>
          <p:nvPr/>
        </p:nvPicPr>
        <p:blipFill rotWithShape="1">
          <a:blip r:embed="rId3">
            <a:alphaModFix/>
          </a:blip>
          <a:srcRect b="0" l="75475" r="0" t="93174"/>
          <a:stretch/>
        </p:blipFill>
        <p:spPr>
          <a:xfrm>
            <a:off x="6901542" y="6389914"/>
            <a:ext cx="2242458" cy="46808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7" name="Google Shape;847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4550" y="2512700"/>
            <a:ext cx="8757848" cy="2341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5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p70"/>
          <p:cNvSpPr/>
          <p:nvPr/>
        </p:nvSpPr>
        <p:spPr>
          <a:xfrm>
            <a:off x="0" y="6769601"/>
            <a:ext cx="9144000" cy="88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70"/>
          <p:cNvSpPr/>
          <p:nvPr/>
        </p:nvSpPr>
        <p:spPr>
          <a:xfrm>
            <a:off x="398221" y="929727"/>
            <a:ext cx="8350500" cy="4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pt-BR" sz="2400">
                <a:solidFill>
                  <a:srgbClr val="CA2721"/>
                </a:solidFill>
              </a:rPr>
              <a:t>INDEX</a:t>
            </a:r>
            <a:endParaRPr b="1" i="0" sz="24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70"/>
          <p:cNvSpPr/>
          <p:nvPr/>
        </p:nvSpPr>
        <p:spPr>
          <a:xfrm>
            <a:off x="393425" y="1724025"/>
            <a:ext cx="8350500" cy="4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200">
                <a:solidFill>
                  <a:schemeClr val="dk1"/>
                </a:solidFill>
              </a:rPr>
              <a:t>COM </a:t>
            </a:r>
            <a:r>
              <a:rPr b="1" lang="pt-BR" sz="2200">
                <a:solidFill>
                  <a:schemeClr val="dk1"/>
                </a:solidFill>
              </a:rPr>
              <a:t>INDEX;</a:t>
            </a:r>
            <a:endParaRPr b="1" sz="2200">
              <a:solidFill>
                <a:schemeClr val="dk1"/>
              </a:solidFill>
            </a:endParaRPr>
          </a:p>
        </p:txBody>
      </p:sp>
      <p:sp>
        <p:nvSpPr>
          <p:cNvPr id="855" name="Google Shape;855;p70"/>
          <p:cNvSpPr/>
          <p:nvPr/>
        </p:nvSpPr>
        <p:spPr>
          <a:xfrm>
            <a:off x="-141512" y="1664328"/>
            <a:ext cx="288300" cy="403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6" name="Google Shape;856;p70"/>
          <p:cNvSpPr/>
          <p:nvPr/>
        </p:nvSpPr>
        <p:spPr>
          <a:xfrm>
            <a:off x="-141514" y="2437162"/>
            <a:ext cx="288300" cy="403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7" name="Google Shape;857;p70"/>
          <p:cNvSpPr txBox="1"/>
          <p:nvPr/>
        </p:nvSpPr>
        <p:spPr>
          <a:xfrm>
            <a:off x="395300" y="73925"/>
            <a:ext cx="4457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pt-BR" sz="2800">
                <a:solidFill>
                  <a:schemeClr val="dk1"/>
                </a:solidFill>
              </a:rPr>
              <a:t>SELECT</a:t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8" name="Google Shape;858;p70"/>
          <p:cNvSpPr/>
          <p:nvPr/>
        </p:nvSpPr>
        <p:spPr>
          <a:xfrm>
            <a:off x="0" y="73924"/>
            <a:ext cx="3954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9" name="Google Shape;859;p70"/>
          <p:cNvSpPr/>
          <p:nvPr/>
        </p:nvSpPr>
        <p:spPr>
          <a:xfrm>
            <a:off x="4498975" y="73925"/>
            <a:ext cx="46452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60" name="Google Shape;860;p70"/>
          <p:cNvPicPr preferRelativeResize="0"/>
          <p:nvPr/>
        </p:nvPicPr>
        <p:blipFill rotWithShape="1">
          <a:blip r:embed="rId3">
            <a:alphaModFix/>
          </a:blip>
          <a:srcRect b="0" l="75475" r="0" t="93174"/>
          <a:stretch/>
        </p:blipFill>
        <p:spPr>
          <a:xfrm>
            <a:off x="6901542" y="6389914"/>
            <a:ext cx="2242458" cy="46808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1" name="Google Shape;861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625" y="2259400"/>
            <a:ext cx="8687098" cy="306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2" name="Google Shape;862;p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00605" y="5401938"/>
            <a:ext cx="2143312" cy="1294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66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p71"/>
          <p:cNvSpPr/>
          <p:nvPr/>
        </p:nvSpPr>
        <p:spPr>
          <a:xfrm>
            <a:off x="0" y="6769601"/>
            <a:ext cx="9144000" cy="88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8" name="Google Shape;868;p71"/>
          <p:cNvSpPr/>
          <p:nvPr/>
        </p:nvSpPr>
        <p:spPr>
          <a:xfrm>
            <a:off x="398221" y="929727"/>
            <a:ext cx="8350500" cy="4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pt-BR" sz="2400">
                <a:solidFill>
                  <a:srgbClr val="CA2721"/>
                </a:solidFill>
              </a:rPr>
              <a:t>REMOVENDO INDEX</a:t>
            </a:r>
            <a:endParaRPr b="1" i="0" sz="24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9" name="Google Shape;869;p71"/>
          <p:cNvSpPr/>
          <p:nvPr/>
        </p:nvSpPr>
        <p:spPr>
          <a:xfrm>
            <a:off x="393425" y="1724025"/>
            <a:ext cx="8350500" cy="4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200">
                <a:solidFill>
                  <a:schemeClr val="dk1"/>
                </a:solidFill>
              </a:rPr>
              <a:t>● Pode chegar um momento que um índice não é mais necessário, então precisamos remover ele;</a:t>
            </a:r>
            <a:endParaRPr b="1" sz="2200">
              <a:solidFill>
                <a:schemeClr val="dk1"/>
              </a:solidFill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200">
                <a:solidFill>
                  <a:schemeClr val="dk1"/>
                </a:solidFill>
              </a:rPr>
              <a:t>● Lembrando que o </a:t>
            </a:r>
            <a:r>
              <a:rPr b="1" lang="pt-BR" sz="2200">
                <a:solidFill>
                  <a:schemeClr val="dk1"/>
                </a:solidFill>
                <a:highlight>
                  <a:srgbClr val="FFFF00"/>
                </a:highlight>
              </a:rPr>
              <a:t>excesso de índice pode ser prejudicial</a:t>
            </a:r>
            <a:r>
              <a:rPr b="1" lang="pt-BR" sz="2200">
                <a:solidFill>
                  <a:schemeClr val="dk1"/>
                </a:solidFill>
              </a:rPr>
              <a:t> ou fazer com que os índices necessários não funcionem corretamente;</a:t>
            </a:r>
            <a:endParaRPr b="1" sz="2200">
              <a:solidFill>
                <a:schemeClr val="dk1"/>
              </a:solidFill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200">
                <a:solidFill>
                  <a:schemeClr val="dk1"/>
                </a:solidFill>
              </a:rPr>
              <a:t>● Exemplo de remoção:</a:t>
            </a:r>
            <a:endParaRPr b="1" sz="2200">
              <a:solidFill>
                <a:schemeClr val="dk1"/>
              </a:solidFill>
            </a:endParaRPr>
          </a:p>
          <a:p>
            <a:pPr indent="45720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200">
                <a:solidFill>
                  <a:schemeClr val="dk1"/>
                </a:solidFill>
                <a:highlight>
                  <a:srgbClr val="FFFF00"/>
                </a:highlight>
              </a:rPr>
              <a:t>DROP INDEX nome ON tabela;</a:t>
            </a:r>
            <a:endParaRPr b="1" sz="2200">
              <a:solidFill>
                <a:schemeClr val="dk1"/>
              </a:solidFill>
              <a:highlight>
                <a:srgbClr val="FFFF00"/>
              </a:highlight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rgbClr val="3F3F3F"/>
              </a:solidFill>
            </a:endParaRPr>
          </a:p>
        </p:txBody>
      </p:sp>
      <p:sp>
        <p:nvSpPr>
          <p:cNvPr id="870" name="Google Shape;870;p71"/>
          <p:cNvSpPr/>
          <p:nvPr/>
        </p:nvSpPr>
        <p:spPr>
          <a:xfrm>
            <a:off x="-141512" y="1664328"/>
            <a:ext cx="288300" cy="403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1" name="Google Shape;871;p71"/>
          <p:cNvSpPr/>
          <p:nvPr/>
        </p:nvSpPr>
        <p:spPr>
          <a:xfrm>
            <a:off x="-141514" y="2437162"/>
            <a:ext cx="288300" cy="403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2" name="Google Shape;872;p71"/>
          <p:cNvSpPr txBox="1"/>
          <p:nvPr/>
        </p:nvSpPr>
        <p:spPr>
          <a:xfrm>
            <a:off x="395300" y="73925"/>
            <a:ext cx="4457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pt-BR" sz="2800">
                <a:solidFill>
                  <a:schemeClr val="dk1"/>
                </a:solidFill>
              </a:rPr>
              <a:t>SELECT</a:t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3" name="Google Shape;873;p71"/>
          <p:cNvSpPr/>
          <p:nvPr/>
        </p:nvSpPr>
        <p:spPr>
          <a:xfrm>
            <a:off x="0" y="73924"/>
            <a:ext cx="3954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4" name="Google Shape;874;p71"/>
          <p:cNvSpPr/>
          <p:nvPr/>
        </p:nvSpPr>
        <p:spPr>
          <a:xfrm>
            <a:off x="4498975" y="73925"/>
            <a:ext cx="46452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75" name="Google Shape;875;p71"/>
          <p:cNvPicPr preferRelativeResize="0"/>
          <p:nvPr/>
        </p:nvPicPr>
        <p:blipFill rotWithShape="1">
          <a:blip r:embed="rId3">
            <a:alphaModFix/>
          </a:blip>
          <a:srcRect b="0" l="75475" r="0" t="93174"/>
          <a:stretch/>
        </p:blipFill>
        <p:spPr>
          <a:xfrm>
            <a:off x="6901542" y="6389914"/>
            <a:ext cx="2242458" cy="4680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8"/>
          <p:cNvSpPr/>
          <p:nvPr/>
        </p:nvSpPr>
        <p:spPr>
          <a:xfrm>
            <a:off x="0" y="6769601"/>
            <a:ext cx="9144000" cy="88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18"/>
          <p:cNvSpPr/>
          <p:nvPr/>
        </p:nvSpPr>
        <p:spPr>
          <a:xfrm>
            <a:off x="398221" y="929727"/>
            <a:ext cx="8350500" cy="4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pt-BR" sz="2400">
                <a:solidFill>
                  <a:srgbClr val="CA2721"/>
                </a:solidFill>
              </a:rPr>
              <a:t>SELECT **</a:t>
            </a:r>
            <a:endParaRPr b="1" i="0" sz="24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18"/>
          <p:cNvSpPr/>
          <p:nvPr/>
        </p:nvSpPr>
        <p:spPr>
          <a:xfrm>
            <a:off x="393425" y="2297325"/>
            <a:ext cx="8350500" cy="356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68300" lvl="0" marL="3600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Char char="●"/>
            </a:pPr>
            <a:r>
              <a:rPr b="1" lang="pt-BR" sz="2200">
                <a:solidFill>
                  <a:srgbClr val="3F3F3F"/>
                </a:solidFill>
              </a:rPr>
              <a:t>Para </a:t>
            </a:r>
            <a:r>
              <a:rPr b="1" lang="pt-BR" sz="2000">
                <a:solidFill>
                  <a:srgbClr val="3F3F3F"/>
                </a:solidFill>
              </a:rPr>
              <a:t>selecionar todos os dados de uma tabela utilizamos:</a:t>
            </a:r>
            <a:endParaRPr b="1" sz="2000">
              <a:solidFill>
                <a:srgbClr val="3F3F3F"/>
              </a:solidFill>
            </a:endParaRPr>
          </a:p>
          <a:p>
            <a:pPr indent="-368300" lvl="1" marL="13716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Char char="○"/>
            </a:pPr>
            <a:r>
              <a:rPr b="1" lang="pt-BR" sz="2000">
                <a:solidFill>
                  <a:srgbClr val="3F3F3F"/>
                </a:solidFill>
                <a:highlight>
                  <a:srgbClr val="FFFF00"/>
                </a:highlight>
              </a:rPr>
              <a:t>SELECT * FROM &lt;tabela&gt;;</a:t>
            </a:r>
            <a:endParaRPr b="1" sz="2000">
              <a:solidFill>
                <a:srgbClr val="3F3F3F"/>
              </a:solidFill>
              <a:highlight>
                <a:srgbClr val="FFFF00"/>
              </a:highlight>
            </a:endParaRPr>
          </a:p>
          <a:p>
            <a:pPr indent="-355600" lvl="0" marL="3600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Char char="●"/>
            </a:pPr>
            <a:r>
              <a:rPr b="1" lang="pt-BR" sz="2000">
                <a:solidFill>
                  <a:srgbClr val="3F3F3F"/>
                </a:solidFill>
              </a:rPr>
              <a:t>Desta maneira recebemos todas as colunas e registros de uma tabela.</a:t>
            </a:r>
            <a:endParaRPr b="1" sz="2000">
              <a:solidFill>
                <a:srgbClr val="3F3F3F"/>
              </a:solidFill>
            </a:endParaRPr>
          </a:p>
          <a:p>
            <a:pPr indent="-355600" lvl="0" marL="3600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Char char="●"/>
            </a:pPr>
            <a:r>
              <a:rPr b="1" lang="pt-BR" sz="2000">
                <a:solidFill>
                  <a:srgbClr val="3F3F3F"/>
                </a:solidFill>
              </a:rPr>
              <a:t>Conforme a base cresce, essa consulta pode se tornar muito lenta e com custo computacional alto.</a:t>
            </a:r>
            <a:endParaRPr b="1" sz="2000">
              <a:solidFill>
                <a:srgbClr val="3F3F3F"/>
              </a:solidFill>
            </a:endParaRPr>
          </a:p>
        </p:txBody>
      </p:sp>
      <p:sp>
        <p:nvSpPr>
          <p:cNvPr id="171" name="Google Shape;171;p18"/>
          <p:cNvSpPr/>
          <p:nvPr/>
        </p:nvSpPr>
        <p:spPr>
          <a:xfrm>
            <a:off x="403025" y="1330476"/>
            <a:ext cx="8340900" cy="8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000000"/>
              </a:solidFill>
            </a:endParaRPr>
          </a:p>
        </p:txBody>
      </p:sp>
      <p:sp>
        <p:nvSpPr>
          <p:cNvPr id="172" name="Google Shape;172;p18"/>
          <p:cNvSpPr/>
          <p:nvPr/>
        </p:nvSpPr>
        <p:spPr>
          <a:xfrm>
            <a:off x="-141512" y="1664328"/>
            <a:ext cx="288300" cy="403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18"/>
          <p:cNvSpPr/>
          <p:nvPr/>
        </p:nvSpPr>
        <p:spPr>
          <a:xfrm>
            <a:off x="-141514" y="2437162"/>
            <a:ext cx="288300" cy="403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18"/>
          <p:cNvSpPr txBox="1"/>
          <p:nvPr/>
        </p:nvSpPr>
        <p:spPr>
          <a:xfrm>
            <a:off x="395300" y="73925"/>
            <a:ext cx="3381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pt-BR" sz="2800">
                <a:solidFill>
                  <a:srgbClr val="404040"/>
                </a:solidFill>
              </a:rPr>
              <a:t>REVISANDO</a:t>
            </a:r>
            <a:endParaRPr b="1" i="0" sz="2800" u="none" cap="none" strike="noStrike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18"/>
          <p:cNvSpPr/>
          <p:nvPr/>
        </p:nvSpPr>
        <p:spPr>
          <a:xfrm>
            <a:off x="0" y="73924"/>
            <a:ext cx="3954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18"/>
          <p:cNvSpPr/>
          <p:nvPr/>
        </p:nvSpPr>
        <p:spPr>
          <a:xfrm>
            <a:off x="3500525" y="73925"/>
            <a:ext cx="56436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7" name="Google Shape;177;p18"/>
          <p:cNvPicPr preferRelativeResize="0"/>
          <p:nvPr/>
        </p:nvPicPr>
        <p:blipFill rotWithShape="1">
          <a:blip r:embed="rId3">
            <a:alphaModFix/>
          </a:blip>
          <a:srcRect b="0" l="75475" r="0" t="93174"/>
          <a:stretch/>
        </p:blipFill>
        <p:spPr>
          <a:xfrm>
            <a:off x="6901542" y="6389914"/>
            <a:ext cx="2242458" cy="4680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9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p72"/>
          <p:cNvSpPr/>
          <p:nvPr/>
        </p:nvSpPr>
        <p:spPr>
          <a:xfrm>
            <a:off x="0" y="6769601"/>
            <a:ext cx="9144000" cy="88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1" name="Google Shape;881;p72"/>
          <p:cNvSpPr/>
          <p:nvPr/>
        </p:nvSpPr>
        <p:spPr>
          <a:xfrm>
            <a:off x="393425" y="1929425"/>
            <a:ext cx="8350500" cy="392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2200">
                <a:solidFill>
                  <a:schemeClr val="dk1"/>
                </a:solidFill>
              </a:rPr>
              <a:t>● Crie um banco de dados banco e uma tabela chamada contas;</a:t>
            </a:r>
            <a:endParaRPr b="1" sz="22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2200">
                <a:solidFill>
                  <a:schemeClr val="dk1"/>
                </a:solidFill>
              </a:rPr>
              <a:t>● Insira as colunas id, nome, sobrenome, saldo, data_nascimento;</a:t>
            </a:r>
            <a:endParaRPr b="1" sz="22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2200">
                <a:solidFill>
                  <a:schemeClr val="dk1"/>
                </a:solidFill>
              </a:rPr>
              <a:t>● Encontre os melhores tipos de dados para as mesmas;</a:t>
            </a:r>
            <a:endParaRPr b="1" sz="22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2200">
                <a:solidFill>
                  <a:schemeClr val="dk1"/>
                </a:solidFill>
              </a:rPr>
              <a:t>● A coluna de id deve ser PRIMARY KEY, AUTO_INCREMENT e NOT NULL;</a:t>
            </a:r>
            <a:endParaRPr b="1" sz="22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2200">
                <a:solidFill>
                  <a:schemeClr val="dk1"/>
                </a:solidFill>
              </a:rPr>
              <a:t>● Crie um índice em saldo;</a:t>
            </a:r>
            <a:endParaRPr b="1" sz="22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2200">
                <a:solidFill>
                  <a:schemeClr val="dk1"/>
                </a:solidFill>
              </a:rPr>
              <a:t>● Adicione 3 registros na tabela;</a:t>
            </a:r>
            <a:endParaRPr b="1" sz="2200"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rgbClr val="3F3F3F"/>
              </a:solidFill>
            </a:endParaRPr>
          </a:p>
        </p:txBody>
      </p:sp>
      <p:sp>
        <p:nvSpPr>
          <p:cNvPr id="882" name="Google Shape;882;p72"/>
          <p:cNvSpPr/>
          <p:nvPr/>
        </p:nvSpPr>
        <p:spPr>
          <a:xfrm>
            <a:off x="403025" y="1330476"/>
            <a:ext cx="8340900" cy="4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pt-BR" sz="2400"/>
              <a:t>Exercício 21</a:t>
            </a:r>
            <a:endParaRPr b="1" sz="2400"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sz="2400"/>
          </a:p>
        </p:txBody>
      </p:sp>
      <p:sp>
        <p:nvSpPr>
          <p:cNvPr id="883" name="Google Shape;883;p72"/>
          <p:cNvSpPr/>
          <p:nvPr/>
        </p:nvSpPr>
        <p:spPr>
          <a:xfrm>
            <a:off x="-141512" y="1664328"/>
            <a:ext cx="288300" cy="403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4" name="Google Shape;884;p72"/>
          <p:cNvSpPr/>
          <p:nvPr/>
        </p:nvSpPr>
        <p:spPr>
          <a:xfrm>
            <a:off x="-141514" y="2437162"/>
            <a:ext cx="288300" cy="403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5" name="Google Shape;885;p72"/>
          <p:cNvSpPr/>
          <p:nvPr/>
        </p:nvSpPr>
        <p:spPr>
          <a:xfrm>
            <a:off x="0" y="73924"/>
            <a:ext cx="3954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6" name="Google Shape;886;p72"/>
          <p:cNvSpPr/>
          <p:nvPr/>
        </p:nvSpPr>
        <p:spPr>
          <a:xfrm>
            <a:off x="3500525" y="73925"/>
            <a:ext cx="56436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87" name="Google Shape;887;p72"/>
          <p:cNvPicPr preferRelativeResize="0"/>
          <p:nvPr/>
        </p:nvPicPr>
        <p:blipFill rotWithShape="1">
          <a:blip r:embed="rId3">
            <a:alphaModFix/>
          </a:blip>
          <a:srcRect b="0" l="75475" r="0" t="93174"/>
          <a:stretch/>
        </p:blipFill>
        <p:spPr>
          <a:xfrm>
            <a:off x="6901542" y="6389914"/>
            <a:ext cx="2242458" cy="468088"/>
          </a:xfrm>
          <a:prstGeom prst="rect">
            <a:avLst/>
          </a:prstGeom>
          <a:noFill/>
          <a:ln>
            <a:noFill/>
          </a:ln>
        </p:spPr>
      </p:pic>
      <p:sp>
        <p:nvSpPr>
          <p:cNvPr id="888" name="Google Shape;888;p72"/>
          <p:cNvSpPr/>
          <p:nvPr/>
        </p:nvSpPr>
        <p:spPr>
          <a:xfrm>
            <a:off x="398221" y="929727"/>
            <a:ext cx="8350500" cy="4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lang="pt-BR" sz="2400">
                <a:solidFill>
                  <a:srgbClr val="CA2721"/>
                </a:solidFill>
              </a:rPr>
              <a:t>CONTRAINTS</a:t>
            </a:r>
            <a:endParaRPr b="1" sz="2400">
              <a:solidFill>
                <a:srgbClr val="CA2721"/>
              </a:solidFill>
            </a:endParaRPr>
          </a:p>
        </p:txBody>
      </p:sp>
      <p:sp>
        <p:nvSpPr>
          <p:cNvPr id="889" name="Google Shape;889;p72"/>
          <p:cNvSpPr txBox="1"/>
          <p:nvPr/>
        </p:nvSpPr>
        <p:spPr>
          <a:xfrm>
            <a:off x="395300" y="73925"/>
            <a:ext cx="4457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pt-BR" sz="2800">
                <a:solidFill>
                  <a:schemeClr val="dk1"/>
                </a:solidFill>
              </a:rPr>
              <a:t>SELECT</a:t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A2721"/>
        </a:solidFill>
      </p:bgPr>
    </p:bg>
    <p:spTree>
      <p:nvGrpSpPr>
        <p:cNvPr id="893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4" name="Google Shape;894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95" name="Google Shape;895;p73"/>
          <p:cNvSpPr txBox="1"/>
          <p:nvPr/>
        </p:nvSpPr>
        <p:spPr>
          <a:xfrm>
            <a:off x="191879" y="2601108"/>
            <a:ext cx="87714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pt-BR" sz="4000">
                <a:solidFill>
                  <a:schemeClr val="lt1"/>
                </a:solidFill>
              </a:rPr>
              <a:t>JOINS</a:t>
            </a:r>
            <a:endParaRPr b="0" i="0" sz="4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6" name="Google Shape;896;p73"/>
          <p:cNvSpPr txBox="1"/>
          <p:nvPr/>
        </p:nvSpPr>
        <p:spPr>
          <a:xfrm>
            <a:off x="239700" y="3591880"/>
            <a:ext cx="8723400" cy="4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97" name="Google Shape;897;p73"/>
          <p:cNvCxnSpPr/>
          <p:nvPr/>
        </p:nvCxnSpPr>
        <p:spPr>
          <a:xfrm>
            <a:off x="1703614" y="3417901"/>
            <a:ext cx="57369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dash"/>
            <a:miter lim="800000"/>
            <a:headEnd len="sm" w="sm" type="none"/>
            <a:tailEnd len="sm" w="sm" type="none"/>
          </a:ln>
        </p:spPr>
      </p:cxnSp>
      <p:pic>
        <p:nvPicPr>
          <p:cNvPr id="898" name="Google Shape;898;p73"/>
          <p:cNvPicPr preferRelativeResize="0"/>
          <p:nvPr/>
        </p:nvPicPr>
        <p:blipFill rotWithShape="1">
          <a:blip r:embed="rId4">
            <a:alphaModFix/>
          </a:blip>
          <a:srcRect b="0" l="75356" r="0" t="93174"/>
          <a:stretch/>
        </p:blipFill>
        <p:spPr>
          <a:xfrm>
            <a:off x="6890656" y="6389914"/>
            <a:ext cx="2253342" cy="4680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8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8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74"/>
          <p:cNvSpPr/>
          <p:nvPr/>
        </p:nvSpPr>
        <p:spPr>
          <a:xfrm>
            <a:off x="0" y="6769601"/>
            <a:ext cx="9144000" cy="88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4" name="Google Shape;904;p74"/>
          <p:cNvSpPr/>
          <p:nvPr/>
        </p:nvSpPr>
        <p:spPr>
          <a:xfrm>
            <a:off x="398221" y="929727"/>
            <a:ext cx="8350500" cy="4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pt-BR" sz="2400">
                <a:solidFill>
                  <a:srgbClr val="CA2721"/>
                </a:solidFill>
              </a:rPr>
              <a:t>O QUE É UM JOIN?**</a:t>
            </a:r>
            <a:endParaRPr b="1" i="0" sz="24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5" name="Google Shape;905;p74"/>
          <p:cNvSpPr/>
          <p:nvPr/>
        </p:nvSpPr>
        <p:spPr>
          <a:xfrm>
            <a:off x="393425" y="1724025"/>
            <a:ext cx="8350500" cy="4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200">
                <a:solidFill>
                  <a:schemeClr val="dk1"/>
                </a:solidFill>
              </a:rPr>
              <a:t>São consultas que envolvem duas ou mais tabelas;</a:t>
            </a:r>
            <a:endParaRPr b="1" sz="2200">
              <a:solidFill>
                <a:schemeClr val="dk1"/>
              </a:solidFill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200">
                <a:solidFill>
                  <a:schemeClr val="dk1"/>
                </a:solidFill>
              </a:rPr>
              <a:t>As tabelas geralmente possuem relação entre si;</a:t>
            </a:r>
            <a:endParaRPr b="1" sz="2200">
              <a:solidFill>
                <a:schemeClr val="dk1"/>
              </a:solidFill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200">
                <a:solidFill>
                  <a:schemeClr val="dk1"/>
                </a:solidFill>
              </a:rPr>
              <a:t>Temos então uma consulta mais complexa e com mais dados;</a:t>
            </a:r>
            <a:endParaRPr b="1" sz="2200">
              <a:solidFill>
                <a:schemeClr val="dk1"/>
              </a:solidFill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200">
                <a:solidFill>
                  <a:schemeClr val="dk1"/>
                </a:solidFill>
              </a:rPr>
              <a:t>Os tipos mais usados são:</a:t>
            </a:r>
            <a:endParaRPr b="1" sz="2200">
              <a:solidFill>
                <a:schemeClr val="dk1"/>
              </a:solidFill>
            </a:endParaRPr>
          </a:p>
          <a:p>
            <a:pPr indent="-36830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b="1" lang="pt-BR" sz="2200">
                <a:solidFill>
                  <a:schemeClr val="dk1"/>
                </a:solidFill>
                <a:highlight>
                  <a:srgbClr val="FFFF00"/>
                </a:highlight>
              </a:rPr>
              <a:t>LEFT;</a:t>
            </a:r>
            <a:endParaRPr b="1" sz="2200">
              <a:solidFill>
                <a:schemeClr val="dk1"/>
              </a:solidFill>
              <a:highlight>
                <a:srgbClr val="FFFF00"/>
              </a:highlight>
            </a:endParaRPr>
          </a:p>
          <a:p>
            <a:pPr indent="-36830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b="1" lang="pt-BR" sz="2200">
                <a:solidFill>
                  <a:schemeClr val="dk1"/>
                </a:solidFill>
                <a:highlight>
                  <a:srgbClr val="FFFF00"/>
                </a:highlight>
              </a:rPr>
              <a:t>RIGHT JOIN;</a:t>
            </a:r>
            <a:endParaRPr b="1" sz="2200">
              <a:solidFill>
                <a:schemeClr val="dk1"/>
              </a:solidFill>
              <a:highlight>
                <a:srgbClr val="FFFF00"/>
              </a:highlight>
            </a:endParaRPr>
          </a:p>
          <a:p>
            <a:pPr indent="-36830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b="1" lang="pt-BR" sz="2200">
                <a:solidFill>
                  <a:schemeClr val="dk1"/>
                </a:solidFill>
                <a:highlight>
                  <a:srgbClr val="FFFF00"/>
                </a:highlight>
              </a:rPr>
              <a:t>INNER JOIN;</a:t>
            </a:r>
            <a:endParaRPr b="1" sz="2200">
              <a:solidFill>
                <a:schemeClr val="dk1"/>
              </a:solidFill>
              <a:highlight>
                <a:srgbClr val="FFFF00"/>
              </a:highlight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chemeClr val="dk1"/>
              </a:solidFill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rgbClr val="3F3F3F"/>
              </a:solidFill>
            </a:endParaRPr>
          </a:p>
        </p:txBody>
      </p:sp>
      <p:sp>
        <p:nvSpPr>
          <p:cNvPr id="906" name="Google Shape;906;p74"/>
          <p:cNvSpPr/>
          <p:nvPr/>
        </p:nvSpPr>
        <p:spPr>
          <a:xfrm>
            <a:off x="-141512" y="1664328"/>
            <a:ext cx="288300" cy="403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7" name="Google Shape;907;p74"/>
          <p:cNvSpPr/>
          <p:nvPr/>
        </p:nvSpPr>
        <p:spPr>
          <a:xfrm>
            <a:off x="-141514" y="2437162"/>
            <a:ext cx="288300" cy="403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8" name="Google Shape;908;p74"/>
          <p:cNvSpPr txBox="1"/>
          <p:nvPr/>
        </p:nvSpPr>
        <p:spPr>
          <a:xfrm>
            <a:off x="395300" y="73925"/>
            <a:ext cx="4457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pt-BR" sz="2800">
                <a:solidFill>
                  <a:schemeClr val="dk1"/>
                </a:solidFill>
              </a:rPr>
              <a:t>JOIN</a:t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9" name="Google Shape;909;p74"/>
          <p:cNvSpPr/>
          <p:nvPr/>
        </p:nvSpPr>
        <p:spPr>
          <a:xfrm>
            <a:off x="0" y="73924"/>
            <a:ext cx="3954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0" name="Google Shape;910;p74"/>
          <p:cNvSpPr/>
          <p:nvPr/>
        </p:nvSpPr>
        <p:spPr>
          <a:xfrm>
            <a:off x="4498975" y="73925"/>
            <a:ext cx="46452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11" name="Google Shape;911;p74"/>
          <p:cNvPicPr preferRelativeResize="0"/>
          <p:nvPr/>
        </p:nvPicPr>
        <p:blipFill rotWithShape="1">
          <a:blip r:embed="rId3">
            <a:alphaModFix/>
          </a:blip>
          <a:srcRect b="0" l="75475" r="0" t="93174"/>
          <a:stretch/>
        </p:blipFill>
        <p:spPr>
          <a:xfrm>
            <a:off x="6901542" y="6389914"/>
            <a:ext cx="2242458" cy="4680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75"/>
          <p:cNvSpPr/>
          <p:nvPr/>
        </p:nvSpPr>
        <p:spPr>
          <a:xfrm>
            <a:off x="0" y="6769601"/>
            <a:ext cx="9144000" cy="88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7" name="Google Shape;917;p75"/>
          <p:cNvSpPr/>
          <p:nvPr/>
        </p:nvSpPr>
        <p:spPr>
          <a:xfrm>
            <a:off x="398221" y="929727"/>
            <a:ext cx="8350500" cy="4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pt-BR" sz="2400">
                <a:solidFill>
                  <a:srgbClr val="CA2721"/>
                </a:solidFill>
              </a:rPr>
              <a:t>INNER JOIN**</a:t>
            </a:r>
            <a:endParaRPr b="1" i="0" sz="24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8" name="Google Shape;918;p75"/>
          <p:cNvSpPr/>
          <p:nvPr/>
        </p:nvSpPr>
        <p:spPr>
          <a:xfrm>
            <a:off x="393425" y="1724025"/>
            <a:ext cx="8350500" cy="4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6830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b="1" lang="pt-BR" sz="2200">
                <a:solidFill>
                  <a:schemeClr val="dk1"/>
                </a:solidFill>
              </a:rPr>
              <a:t>O INNER JOIN resultará nas colunas que fazem relação entre as tabelas;</a:t>
            </a:r>
            <a:endParaRPr b="1" sz="2200">
              <a:solidFill>
                <a:schemeClr val="dk1"/>
              </a:solidFill>
            </a:endParaRPr>
          </a:p>
          <a:p>
            <a:pPr indent="-36830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b="1" lang="pt-BR" sz="2200">
                <a:solidFill>
                  <a:schemeClr val="dk1"/>
                </a:solidFill>
              </a:rPr>
              <a:t>Podemos determinar qual coluna resgatar após a instrução SELECT;</a:t>
            </a:r>
            <a:endParaRPr b="1" sz="2200">
              <a:solidFill>
                <a:schemeClr val="dk1"/>
              </a:solidFill>
            </a:endParaRPr>
          </a:p>
          <a:p>
            <a:pPr indent="-36830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b="1" lang="pt-BR" sz="2200">
                <a:solidFill>
                  <a:schemeClr val="dk1"/>
                </a:solidFill>
              </a:rPr>
              <a:t>Utilizamos a instrução ON para determinar as colunas que precisam ser iguais;</a:t>
            </a:r>
            <a:endParaRPr b="1" sz="2200">
              <a:solidFill>
                <a:schemeClr val="dk1"/>
              </a:solidFill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chemeClr val="dk1"/>
              </a:solidFill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rgbClr val="3F3F3F"/>
              </a:solidFill>
            </a:endParaRPr>
          </a:p>
        </p:txBody>
      </p:sp>
      <p:sp>
        <p:nvSpPr>
          <p:cNvPr id="919" name="Google Shape;919;p75"/>
          <p:cNvSpPr/>
          <p:nvPr/>
        </p:nvSpPr>
        <p:spPr>
          <a:xfrm>
            <a:off x="-141512" y="1664328"/>
            <a:ext cx="288300" cy="403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0" name="Google Shape;920;p75"/>
          <p:cNvSpPr/>
          <p:nvPr/>
        </p:nvSpPr>
        <p:spPr>
          <a:xfrm>
            <a:off x="-141514" y="2437162"/>
            <a:ext cx="288300" cy="403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1" name="Google Shape;921;p75"/>
          <p:cNvSpPr txBox="1"/>
          <p:nvPr/>
        </p:nvSpPr>
        <p:spPr>
          <a:xfrm>
            <a:off x="395300" y="73925"/>
            <a:ext cx="4457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pt-BR" sz="2800">
                <a:solidFill>
                  <a:schemeClr val="dk1"/>
                </a:solidFill>
              </a:rPr>
              <a:t>JOIN</a:t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2" name="Google Shape;922;p75"/>
          <p:cNvSpPr/>
          <p:nvPr/>
        </p:nvSpPr>
        <p:spPr>
          <a:xfrm>
            <a:off x="0" y="73924"/>
            <a:ext cx="3954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3" name="Google Shape;923;p75"/>
          <p:cNvSpPr/>
          <p:nvPr/>
        </p:nvSpPr>
        <p:spPr>
          <a:xfrm>
            <a:off x="4498975" y="73925"/>
            <a:ext cx="46452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24" name="Google Shape;924;p75"/>
          <p:cNvPicPr preferRelativeResize="0"/>
          <p:nvPr/>
        </p:nvPicPr>
        <p:blipFill rotWithShape="1">
          <a:blip r:embed="rId3">
            <a:alphaModFix/>
          </a:blip>
          <a:srcRect b="0" l="75475" r="0" t="93174"/>
          <a:stretch/>
        </p:blipFill>
        <p:spPr>
          <a:xfrm>
            <a:off x="6901542" y="6389914"/>
            <a:ext cx="2242458" cy="468088"/>
          </a:xfrm>
          <a:prstGeom prst="rect">
            <a:avLst/>
          </a:prstGeom>
          <a:noFill/>
          <a:ln>
            <a:noFill/>
          </a:ln>
        </p:spPr>
      </p:pic>
      <p:pic>
        <p:nvPicPr>
          <p:cNvPr id="925" name="Google Shape;925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59274" y="4691675"/>
            <a:ext cx="2594825" cy="2077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29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p76"/>
          <p:cNvSpPr/>
          <p:nvPr/>
        </p:nvSpPr>
        <p:spPr>
          <a:xfrm>
            <a:off x="0" y="6769601"/>
            <a:ext cx="9144000" cy="88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1" name="Google Shape;931;p76"/>
          <p:cNvSpPr/>
          <p:nvPr/>
        </p:nvSpPr>
        <p:spPr>
          <a:xfrm>
            <a:off x="398221" y="929727"/>
            <a:ext cx="8350500" cy="4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pt-BR" sz="2400">
                <a:solidFill>
                  <a:srgbClr val="CA2721"/>
                </a:solidFill>
              </a:rPr>
              <a:t>INNER JOIN</a:t>
            </a:r>
            <a:endParaRPr b="1" i="0" sz="24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2" name="Google Shape;932;p76"/>
          <p:cNvSpPr/>
          <p:nvPr/>
        </p:nvSpPr>
        <p:spPr>
          <a:xfrm>
            <a:off x="393425" y="1724025"/>
            <a:ext cx="8350500" cy="4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200">
                <a:solidFill>
                  <a:schemeClr val="dk1"/>
                </a:solidFill>
              </a:rPr>
              <a:t>Exemplo:</a:t>
            </a:r>
            <a:endParaRPr b="1" sz="2200">
              <a:solidFill>
                <a:schemeClr val="dk1"/>
              </a:solidFill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200">
                <a:solidFill>
                  <a:schemeClr val="dk1"/>
                </a:solidFill>
              </a:rPr>
              <a:t>Na Base de dados “employees” , temos a tabela “employees” e “ salaries”.</a:t>
            </a:r>
            <a:endParaRPr b="1" sz="2200">
              <a:solidFill>
                <a:schemeClr val="dk1"/>
              </a:solidFill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rgbClr val="3F3F3F"/>
              </a:solidFill>
            </a:endParaRPr>
          </a:p>
        </p:txBody>
      </p:sp>
      <p:sp>
        <p:nvSpPr>
          <p:cNvPr id="933" name="Google Shape;933;p76"/>
          <p:cNvSpPr/>
          <p:nvPr/>
        </p:nvSpPr>
        <p:spPr>
          <a:xfrm>
            <a:off x="-141512" y="1664328"/>
            <a:ext cx="288300" cy="403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4" name="Google Shape;934;p76"/>
          <p:cNvSpPr/>
          <p:nvPr/>
        </p:nvSpPr>
        <p:spPr>
          <a:xfrm>
            <a:off x="-141514" y="2437162"/>
            <a:ext cx="288300" cy="403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5" name="Google Shape;935;p76"/>
          <p:cNvSpPr txBox="1"/>
          <p:nvPr/>
        </p:nvSpPr>
        <p:spPr>
          <a:xfrm>
            <a:off x="395300" y="73925"/>
            <a:ext cx="4457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pt-BR" sz="2800">
                <a:solidFill>
                  <a:schemeClr val="dk1"/>
                </a:solidFill>
              </a:rPr>
              <a:t>JOIN</a:t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6" name="Google Shape;936;p76"/>
          <p:cNvSpPr/>
          <p:nvPr/>
        </p:nvSpPr>
        <p:spPr>
          <a:xfrm>
            <a:off x="0" y="73924"/>
            <a:ext cx="3954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7" name="Google Shape;937;p76"/>
          <p:cNvSpPr/>
          <p:nvPr/>
        </p:nvSpPr>
        <p:spPr>
          <a:xfrm>
            <a:off x="4498975" y="73925"/>
            <a:ext cx="46452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38" name="Google Shape;938;p76"/>
          <p:cNvPicPr preferRelativeResize="0"/>
          <p:nvPr/>
        </p:nvPicPr>
        <p:blipFill rotWithShape="1">
          <a:blip r:embed="rId3">
            <a:alphaModFix/>
          </a:blip>
          <a:srcRect b="0" l="75475" r="0" t="93174"/>
          <a:stretch/>
        </p:blipFill>
        <p:spPr>
          <a:xfrm>
            <a:off x="6901542" y="6389914"/>
            <a:ext cx="2242458" cy="4680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42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943;p77"/>
          <p:cNvSpPr/>
          <p:nvPr/>
        </p:nvSpPr>
        <p:spPr>
          <a:xfrm>
            <a:off x="0" y="6769601"/>
            <a:ext cx="9144000" cy="88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4" name="Google Shape;944;p77"/>
          <p:cNvSpPr/>
          <p:nvPr/>
        </p:nvSpPr>
        <p:spPr>
          <a:xfrm>
            <a:off x="398221" y="929727"/>
            <a:ext cx="8350500" cy="4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pt-BR" sz="2400">
                <a:solidFill>
                  <a:srgbClr val="CA2721"/>
                </a:solidFill>
              </a:rPr>
              <a:t>INNER JOIN</a:t>
            </a:r>
            <a:endParaRPr b="1" i="0" sz="24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5" name="Google Shape;945;p77"/>
          <p:cNvSpPr/>
          <p:nvPr/>
        </p:nvSpPr>
        <p:spPr>
          <a:xfrm>
            <a:off x="-141512" y="1664328"/>
            <a:ext cx="288300" cy="403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6" name="Google Shape;946;p77"/>
          <p:cNvSpPr/>
          <p:nvPr/>
        </p:nvSpPr>
        <p:spPr>
          <a:xfrm>
            <a:off x="-141514" y="2437162"/>
            <a:ext cx="288300" cy="403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7" name="Google Shape;947;p77"/>
          <p:cNvSpPr txBox="1"/>
          <p:nvPr/>
        </p:nvSpPr>
        <p:spPr>
          <a:xfrm>
            <a:off x="395300" y="73925"/>
            <a:ext cx="4457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pt-BR" sz="2800">
                <a:solidFill>
                  <a:schemeClr val="dk1"/>
                </a:solidFill>
              </a:rPr>
              <a:t>JOIN</a:t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8" name="Google Shape;948;p77"/>
          <p:cNvSpPr/>
          <p:nvPr/>
        </p:nvSpPr>
        <p:spPr>
          <a:xfrm>
            <a:off x="0" y="73924"/>
            <a:ext cx="3954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9" name="Google Shape;949;p77"/>
          <p:cNvSpPr/>
          <p:nvPr/>
        </p:nvSpPr>
        <p:spPr>
          <a:xfrm>
            <a:off x="4498975" y="73925"/>
            <a:ext cx="46452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50" name="Google Shape;950;p77"/>
          <p:cNvPicPr preferRelativeResize="0"/>
          <p:nvPr/>
        </p:nvPicPr>
        <p:blipFill rotWithShape="1">
          <a:blip r:embed="rId3">
            <a:alphaModFix/>
          </a:blip>
          <a:srcRect b="0" l="75475" r="0" t="93174"/>
          <a:stretch/>
        </p:blipFill>
        <p:spPr>
          <a:xfrm>
            <a:off x="6901542" y="6389914"/>
            <a:ext cx="2242458" cy="468088"/>
          </a:xfrm>
          <a:prstGeom prst="rect">
            <a:avLst/>
          </a:prstGeom>
          <a:noFill/>
          <a:ln>
            <a:noFill/>
          </a:ln>
        </p:spPr>
      </p:pic>
      <p:pic>
        <p:nvPicPr>
          <p:cNvPr id="951" name="Google Shape;951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30925" y="4143738"/>
            <a:ext cx="4645201" cy="2513879"/>
          </a:xfrm>
          <a:prstGeom prst="rect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952" name="Google Shape;952;p7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7225" y="1391724"/>
            <a:ext cx="6856074" cy="2441050"/>
          </a:xfrm>
          <a:prstGeom prst="rect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56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p78"/>
          <p:cNvSpPr/>
          <p:nvPr/>
        </p:nvSpPr>
        <p:spPr>
          <a:xfrm>
            <a:off x="0" y="6769601"/>
            <a:ext cx="9144000" cy="88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8" name="Google Shape;958;p78"/>
          <p:cNvSpPr/>
          <p:nvPr/>
        </p:nvSpPr>
        <p:spPr>
          <a:xfrm>
            <a:off x="398221" y="929727"/>
            <a:ext cx="8350500" cy="4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pt-BR" sz="2400">
                <a:solidFill>
                  <a:srgbClr val="CA2721"/>
                </a:solidFill>
              </a:rPr>
              <a:t>INNER JOIN* </a:t>
            </a:r>
            <a:endParaRPr b="1" i="0" sz="24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9" name="Google Shape;959;p78"/>
          <p:cNvSpPr/>
          <p:nvPr/>
        </p:nvSpPr>
        <p:spPr>
          <a:xfrm>
            <a:off x="393425" y="1724025"/>
            <a:ext cx="8350500" cy="4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6830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b="1" lang="pt-BR" sz="2200">
                <a:solidFill>
                  <a:schemeClr val="dk1"/>
                </a:solidFill>
              </a:rPr>
              <a:t>Tendo conteúdo chave nessas tabelas, podemos realizar uma consulta nestas duas tabelas.</a:t>
            </a:r>
            <a:endParaRPr b="1" sz="2200">
              <a:solidFill>
                <a:schemeClr val="dk1"/>
              </a:solidFill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rgbClr val="3F3F3F"/>
              </a:solidFill>
            </a:endParaRPr>
          </a:p>
        </p:txBody>
      </p:sp>
      <p:sp>
        <p:nvSpPr>
          <p:cNvPr id="960" name="Google Shape;960;p78"/>
          <p:cNvSpPr/>
          <p:nvPr/>
        </p:nvSpPr>
        <p:spPr>
          <a:xfrm>
            <a:off x="-141512" y="1664328"/>
            <a:ext cx="288300" cy="403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1" name="Google Shape;961;p78"/>
          <p:cNvSpPr/>
          <p:nvPr/>
        </p:nvSpPr>
        <p:spPr>
          <a:xfrm>
            <a:off x="-141514" y="2437162"/>
            <a:ext cx="288300" cy="403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2" name="Google Shape;962;p78"/>
          <p:cNvSpPr txBox="1"/>
          <p:nvPr/>
        </p:nvSpPr>
        <p:spPr>
          <a:xfrm>
            <a:off x="395300" y="73925"/>
            <a:ext cx="4457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pt-BR" sz="2800">
                <a:solidFill>
                  <a:schemeClr val="dk1"/>
                </a:solidFill>
              </a:rPr>
              <a:t>JOIN</a:t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3" name="Google Shape;963;p78"/>
          <p:cNvSpPr/>
          <p:nvPr/>
        </p:nvSpPr>
        <p:spPr>
          <a:xfrm>
            <a:off x="0" y="73924"/>
            <a:ext cx="3954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4" name="Google Shape;964;p78"/>
          <p:cNvSpPr/>
          <p:nvPr/>
        </p:nvSpPr>
        <p:spPr>
          <a:xfrm>
            <a:off x="4498975" y="73925"/>
            <a:ext cx="46452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65" name="Google Shape;965;p78"/>
          <p:cNvPicPr preferRelativeResize="0"/>
          <p:nvPr/>
        </p:nvPicPr>
        <p:blipFill rotWithShape="1">
          <a:blip r:embed="rId3">
            <a:alphaModFix/>
          </a:blip>
          <a:srcRect b="0" l="75475" r="0" t="93174"/>
          <a:stretch/>
        </p:blipFill>
        <p:spPr>
          <a:xfrm>
            <a:off x="6901542" y="6389914"/>
            <a:ext cx="2242458" cy="468088"/>
          </a:xfrm>
          <a:prstGeom prst="rect">
            <a:avLst/>
          </a:prstGeom>
          <a:noFill/>
          <a:ln>
            <a:noFill/>
          </a:ln>
        </p:spPr>
      </p:pic>
      <p:pic>
        <p:nvPicPr>
          <p:cNvPr id="966" name="Google Shape;966;p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98628" y="4775591"/>
            <a:ext cx="3915747" cy="1822182"/>
          </a:xfrm>
          <a:prstGeom prst="rect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967" name="Google Shape;967;p7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9925" y="2780798"/>
            <a:ext cx="5779440" cy="1769392"/>
          </a:xfrm>
          <a:prstGeom prst="rect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968" name="Google Shape;968;p78"/>
          <p:cNvSpPr/>
          <p:nvPr/>
        </p:nvSpPr>
        <p:spPr>
          <a:xfrm>
            <a:off x="921575" y="3760300"/>
            <a:ext cx="825900" cy="7899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9" name="Google Shape;969;p78"/>
          <p:cNvSpPr/>
          <p:nvPr/>
        </p:nvSpPr>
        <p:spPr>
          <a:xfrm>
            <a:off x="4329425" y="5921713"/>
            <a:ext cx="825900" cy="7899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73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Google Shape;974;p79"/>
          <p:cNvSpPr/>
          <p:nvPr/>
        </p:nvSpPr>
        <p:spPr>
          <a:xfrm>
            <a:off x="0" y="6769601"/>
            <a:ext cx="9144000" cy="88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5" name="Google Shape;975;p79"/>
          <p:cNvSpPr/>
          <p:nvPr/>
        </p:nvSpPr>
        <p:spPr>
          <a:xfrm>
            <a:off x="398221" y="929727"/>
            <a:ext cx="8350500" cy="4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pt-BR" sz="2400">
                <a:solidFill>
                  <a:srgbClr val="CA2721"/>
                </a:solidFill>
              </a:rPr>
              <a:t>INNER JOIN* </a:t>
            </a:r>
            <a:endParaRPr b="1" i="0" sz="24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6" name="Google Shape;976;p79"/>
          <p:cNvSpPr/>
          <p:nvPr/>
        </p:nvSpPr>
        <p:spPr>
          <a:xfrm>
            <a:off x="393425" y="1724025"/>
            <a:ext cx="8350500" cy="4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6830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b="1" lang="pt-BR" sz="2200">
                <a:solidFill>
                  <a:schemeClr val="dk1"/>
                </a:solidFill>
              </a:rPr>
              <a:t>Comando:</a:t>
            </a:r>
            <a:endParaRPr b="1" sz="2200">
              <a:solidFill>
                <a:schemeClr val="dk1"/>
              </a:solidFill>
            </a:endParaRPr>
          </a:p>
          <a:p>
            <a:pPr indent="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solidFill>
                  <a:schemeClr val="dk1"/>
                </a:solidFill>
                <a:highlight>
                  <a:srgbClr val="FFFF00"/>
                </a:highlight>
              </a:rPr>
              <a:t>SELECT tabela.coluna, tabela.coluna,tabela.coluna</a:t>
            </a:r>
            <a:endParaRPr b="1" sz="2000">
              <a:solidFill>
                <a:schemeClr val="dk1"/>
              </a:solidFill>
              <a:highlight>
                <a:srgbClr val="FFFF00"/>
              </a:highlight>
            </a:endParaRPr>
          </a:p>
          <a:p>
            <a:pPr indent="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solidFill>
                  <a:schemeClr val="dk1"/>
                </a:solidFill>
                <a:highlight>
                  <a:srgbClr val="FFFF00"/>
                </a:highlight>
              </a:rPr>
              <a:t>FROM tabela1 </a:t>
            </a:r>
            <a:r>
              <a:rPr b="1" lang="pt-BR" sz="2000">
                <a:solidFill>
                  <a:schemeClr val="dk1"/>
                </a:solidFill>
                <a:highlight>
                  <a:srgbClr val="00FF00"/>
                </a:highlight>
              </a:rPr>
              <a:t>(tabela que possui a chave primaria)</a:t>
            </a:r>
            <a:endParaRPr b="1" sz="2000">
              <a:solidFill>
                <a:schemeClr val="dk1"/>
              </a:solidFill>
              <a:highlight>
                <a:srgbClr val="00FF00"/>
              </a:highlight>
            </a:endParaRPr>
          </a:p>
          <a:p>
            <a:pPr indent="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solidFill>
                  <a:schemeClr val="dk1"/>
                </a:solidFill>
                <a:highlight>
                  <a:srgbClr val="FFFF00"/>
                </a:highlight>
              </a:rPr>
              <a:t>INNER JOIN tabela2 </a:t>
            </a:r>
            <a:r>
              <a:rPr b="1" lang="pt-BR" sz="2000">
                <a:solidFill>
                  <a:schemeClr val="dk1"/>
                </a:solidFill>
                <a:highlight>
                  <a:srgbClr val="00FF00"/>
                </a:highlight>
              </a:rPr>
              <a:t>(tabela que possui a chave estrangeira)</a:t>
            </a:r>
            <a:endParaRPr b="1" sz="2000">
              <a:solidFill>
                <a:schemeClr val="dk1"/>
              </a:solidFill>
              <a:highlight>
                <a:srgbClr val="FFFF00"/>
              </a:highlight>
            </a:endParaRPr>
          </a:p>
          <a:p>
            <a:pPr indent="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solidFill>
                  <a:schemeClr val="dk1"/>
                </a:solidFill>
                <a:highlight>
                  <a:srgbClr val="FFFF00"/>
                </a:highlight>
              </a:rPr>
              <a:t>ON tabela1.colunaChave = tabela2.colunaChave;</a:t>
            </a:r>
            <a:endParaRPr b="1" sz="2000">
              <a:solidFill>
                <a:schemeClr val="dk1"/>
              </a:solidFill>
              <a:highlight>
                <a:srgbClr val="FFFF00"/>
              </a:highlight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3F3F3F"/>
              </a:solidFill>
            </a:endParaRPr>
          </a:p>
        </p:txBody>
      </p:sp>
      <p:sp>
        <p:nvSpPr>
          <p:cNvPr id="977" name="Google Shape;977;p79"/>
          <p:cNvSpPr/>
          <p:nvPr/>
        </p:nvSpPr>
        <p:spPr>
          <a:xfrm>
            <a:off x="-141512" y="1664328"/>
            <a:ext cx="288300" cy="403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8" name="Google Shape;978;p79"/>
          <p:cNvSpPr/>
          <p:nvPr/>
        </p:nvSpPr>
        <p:spPr>
          <a:xfrm>
            <a:off x="-141514" y="2437162"/>
            <a:ext cx="288300" cy="403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9" name="Google Shape;979;p79"/>
          <p:cNvSpPr txBox="1"/>
          <p:nvPr/>
        </p:nvSpPr>
        <p:spPr>
          <a:xfrm>
            <a:off x="395300" y="73925"/>
            <a:ext cx="4457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pt-BR" sz="2800">
                <a:solidFill>
                  <a:schemeClr val="dk1"/>
                </a:solidFill>
              </a:rPr>
              <a:t>JOIN</a:t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0" name="Google Shape;980;p79"/>
          <p:cNvSpPr/>
          <p:nvPr/>
        </p:nvSpPr>
        <p:spPr>
          <a:xfrm>
            <a:off x="0" y="73924"/>
            <a:ext cx="3954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1" name="Google Shape;981;p79"/>
          <p:cNvSpPr/>
          <p:nvPr/>
        </p:nvSpPr>
        <p:spPr>
          <a:xfrm>
            <a:off x="4498975" y="73925"/>
            <a:ext cx="46452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82" name="Google Shape;982;p79"/>
          <p:cNvPicPr preferRelativeResize="0"/>
          <p:nvPr/>
        </p:nvPicPr>
        <p:blipFill rotWithShape="1">
          <a:blip r:embed="rId3">
            <a:alphaModFix/>
          </a:blip>
          <a:srcRect b="0" l="75475" r="0" t="93174"/>
          <a:stretch/>
        </p:blipFill>
        <p:spPr>
          <a:xfrm>
            <a:off x="6901542" y="6389914"/>
            <a:ext cx="2242458" cy="468088"/>
          </a:xfrm>
          <a:prstGeom prst="rect">
            <a:avLst/>
          </a:prstGeom>
          <a:noFill/>
          <a:ln>
            <a:noFill/>
          </a:ln>
        </p:spPr>
      </p:pic>
      <p:pic>
        <p:nvPicPr>
          <p:cNvPr id="983" name="Google Shape;983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5726" y="4133475"/>
            <a:ext cx="7252551" cy="2532775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87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Google Shape;988;p80"/>
          <p:cNvSpPr/>
          <p:nvPr/>
        </p:nvSpPr>
        <p:spPr>
          <a:xfrm>
            <a:off x="0" y="6769601"/>
            <a:ext cx="9144000" cy="88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9" name="Google Shape;989;p80"/>
          <p:cNvSpPr/>
          <p:nvPr/>
        </p:nvSpPr>
        <p:spPr>
          <a:xfrm>
            <a:off x="398221" y="929727"/>
            <a:ext cx="8350500" cy="4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pt-BR" sz="2400">
                <a:solidFill>
                  <a:srgbClr val="CA2721"/>
                </a:solidFill>
              </a:rPr>
              <a:t>INNER JOIN EM MUITAS TABELAS* </a:t>
            </a:r>
            <a:endParaRPr b="1" i="0" sz="24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0" name="Google Shape;990;p80"/>
          <p:cNvSpPr/>
          <p:nvPr/>
        </p:nvSpPr>
        <p:spPr>
          <a:xfrm>
            <a:off x="393425" y="1724025"/>
            <a:ext cx="8350500" cy="4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6830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b="1" lang="pt-BR" sz="2200">
                <a:solidFill>
                  <a:schemeClr val="dk1"/>
                </a:solidFill>
              </a:rPr>
              <a:t>Comando:</a:t>
            </a:r>
            <a:endParaRPr b="1" sz="2200">
              <a:solidFill>
                <a:schemeClr val="dk1"/>
              </a:solidFill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solidFill>
                  <a:schemeClr val="dk1"/>
                </a:solidFill>
                <a:highlight>
                  <a:srgbClr val="FFFF00"/>
                </a:highlight>
              </a:rPr>
              <a:t>SELECT employees.first_name AS NOME, salaries.salary AS SALARIO, titles.title AS Cargo</a:t>
            </a:r>
            <a:endParaRPr b="1" sz="2000">
              <a:solidFill>
                <a:schemeClr val="dk1"/>
              </a:solidFill>
              <a:highlight>
                <a:srgbClr val="FFFF00"/>
              </a:highlight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solidFill>
                  <a:schemeClr val="dk1"/>
                </a:solidFill>
                <a:highlight>
                  <a:srgbClr val="FFFF00"/>
                </a:highlight>
              </a:rPr>
              <a:t>FROM employees</a:t>
            </a:r>
            <a:endParaRPr b="1" sz="2000">
              <a:solidFill>
                <a:schemeClr val="dk1"/>
              </a:solidFill>
              <a:highlight>
                <a:srgbClr val="FFFF00"/>
              </a:highlight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solidFill>
                  <a:schemeClr val="dk1"/>
                </a:solidFill>
                <a:highlight>
                  <a:srgbClr val="FFFF00"/>
                </a:highlight>
              </a:rPr>
              <a:t>INNER JOIN salaries</a:t>
            </a:r>
            <a:endParaRPr b="1" sz="2000">
              <a:solidFill>
                <a:schemeClr val="dk1"/>
              </a:solidFill>
              <a:highlight>
                <a:srgbClr val="FFFF00"/>
              </a:highlight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solidFill>
                  <a:schemeClr val="dk1"/>
                </a:solidFill>
                <a:highlight>
                  <a:srgbClr val="FFFF00"/>
                </a:highlight>
              </a:rPr>
              <a:t>ON employees.emp_no = salaries.emp_no</a:t>
            </a:r>
            <a:endParaRPr b="1" sz="2000">
              <a:solidFill>
                <a:schemeClr val="dk1"/>
              </a:solidFill>
              <a:highlight>
                <a:srgbClr val="FFFF00"/>
              </a:highlight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solidFill>
                  <a:schemeClr val="dk1"/>
                </a:solidFill>
                <a:highlight>
                  <a:srgbClr val="FFFF00"/>
                </a:highlight>
              </a:rPr>
              <a:t>INNER JOIN titles</a:t>
            </a:r>
            <a:endParaRPr b="1" sz="2000">
              <a:solidFill>
                <a:schemeClr val="dk1"/>
              </a:solidFill>
              <a:highlight>
                <a:srgbClr val="FFFF00"/>
              </a:highlight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solidFill>
                  <a:schemeClr val="dk1"/>
                </a:solidFill>
                <a:highlight>
                  <a:srgbClr val="FFFF00"/>
                </a:highlight>
              </a:rPr>
              <a:t>ON employees.emp_no = titles.emp_no;</a:t>
            </a:r>
            <a:endParaRPr b="1" sz="2000">
              <a:solidFill>
                <a:schemeClr val="dk1"/>
              </a:solidFill>
              <a:highlight>
                <a:srgbClr val="FFFF00"/>
              </a:highlight>
            </a:endParaRPr>
          </a:p>
          <a:p>
            <a:pPr indent="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  <a:highlight>
                <a:srgbClr val="FFFF00"/>
              </a:highlight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3F3F3F"/>
              </a:solidFill>
            </a:endParaRPr>
          </a:p>
        </p:txBody>
      </p:sp>
      <p:sp>
        <p:nvSpPr>
          <p:cNvPr id="991" name="Google Shape;991;p80"/>
          <p:cNvSpPr/>
          <p:nvPr/>
        </p:nvSpPr>
        <p:spPr>
          <a:xfrm>
            <a:off x="-141512" y="1664328"/>
            <a:ext cx="288300" cy="403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2" name="Google Shape;992;p80"/>
          <p:cNvSpPr/>
          <p:nvPr/>
        </p:nvSpPr>
        <p:spPr>
          <a:xfrm>
            <a:off x="-141514" y="2437162"/>
            <a:ext cx="288300" cy="403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3" name="Google Shape;993;p80"/>
          <p:cNvSpPr txBox="1"/>
          <p:nvPr/>
        </p:nvSpPr>
        <p:spPr>
          <a:xfrm>
            <a:off x="395300" y="73925"/>
            <a:ext cx="4457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pt-BR" sz="2800">
                <a:solidFill>
                  <a:schemeClr val="dk1"/>
                </a:solidFill>
              </a:rPr>
              <a:t>JOIN</a:t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4" name="Google Shape;994;p80"/>
          <p:cNvSpPr/>
          <p:nvPr/>
        </p:nvSpPr>
        <p:spPr>
          <a:xfrm>
            <a:off x="0" y="73924"/>
            <a:ext cx="3954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5" name="Google Shape;995;p80"/>
          <p:cNvSpPr/>
          <p:nvPr/>
        </p:nvSpPr>
        <p:spPr>
          <a:xfrm>
            <a:off x="4498975" y="73925"/>
            <a:ext cx="46452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96" name="Google Shape;996;p80"/>
          <p:cNvPicPr preferRelativeResize="0"/>
          <p:nvPr/>
        </p:nvPicPr>
        <p:blipFill rotWithShape="1">
          <a:blip r:embed="rId3">
            <a:alphaModFix/>
          </a:blip>
          <a:srcRect b="0" l="75475" r="0" t="93174"/>
          <a:stretch/>
        </p:blipFill>
        <p:spPr>
          <a:xfrm>
            <a:off x="6901542" y="6389914"/>
            <a:ext cx="2242458" cy="468088"/>
          </a:xfrm>
          <a:prstGeom prst="rect">
            <a:avLst/>
          </a:prstGeom>
          <a:noFill/>
          <a:ln>
            <a:noFill/>
          </a:ln>
        </p:spPr>
      </p:pic>
      <p:pic>
        <p:nvPicPr>
          <p:cNvPr id="997" name="Google Shape;997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4654" y="4814900"/>
            <a:ext cx="6603375" cy="195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0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p81"/>
          <p:cNvSpPr/>
          <p:nvPr/>
        </p:nvSpPr>
        <p:spPr>
          <a:xfrm>
            <a:off x="0" y="6769601"/>
            <a:ext cx="9144000" cy="88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3" name="Google Shape;1003;p81"/>
          <p:cNvSpPr/>
          <p:nvPr/>
        </p:nvSpPr>
        <p:spPr>
          <a:xfrm>
            <a:off x="398221" y="929727"/>
            <a:ext cx="8350500" cy="4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pt-BR" sz="2400">
                <a:solidFill>
                  <a:srgbClr val="CA2721"/>
                </a:solidFill>
              </a:rPr>
              <a:t>INNER JOIN</a:t>
            </a:r>
            <a:endParaRPr b="1" i="0" sz="24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4" name="Google Shape;1004;p81"/>
          <p:cNvSpPr/>
          <p:nvPr/>
        </p:nvSpPr>
        <p:spPr>
          <a:xfrm>
            <a:off x="393425" y="1724025"/>
            <a:ext cx="8350500" cy="4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200">
                <a:solidFill>
                  <a:schemeClr val="dk1"/>
                </a:solidFill>
              </a:rPr>
              <a:t>Exercício 22</a:t>
            </a:r>
            <a:endParaRPr b="1" sz="2400"/>
          </a:p>
          <a:p>
            <a:pPr indent="-38100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b="1" lang="pt-BR" sz="2400"/>
              <a:t>Utilize o INNER JOIN:</a:t>
            </a:r>
            <a:endParaRPr b="1" sz="2400"/>
          </a:p>
          <a:p>
            <a:pPr indent="-38100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b="1" lang="pt-BR" sz="2400"/>
              <a:t>Para selecionar o primeiro nome, genero e cargo;</a:t>
            </a:r>
            <a:endParaRPr b="1" sz="2400"/>
          </a:p>
          <a:p>
            <a:pPr indent="-38100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b="1" lang="pt-BR" sz="2400"/>
              <a:t>Tabelas “salaries” e “titles”.</a:t>
            </a:r>
            <a:endParaRPr b="1" sz="24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sz="2400"/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chemeClr val="dk1"/>
              </a:solidFill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rgbClr val="3F3F3F"/>
              </a:solidFill>
            </a:endParaRPr>
          </a:p>
        </p:txBody>
      </p:sp>
      <p:sp>
        <p:nvSpPr>
          <p:cNvPr id="1005" name="Google Shape;1005;p81"/>
          <p:cNvSpPr/>
          <p:nvPr/>
        </p:nvSpPr>
        <p:spPr>
          <a:xfrm>
            <a:off x="-141512" y="1664328"/>
            <a:ext cx="288300" cy="403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6" name="Google Shape;1006;p81"/>
          <p:cNvSpPr/>
          <p:nvPr/>
        </p:nvSpPr>
        <p:spPr>
          <a:xfrm>
            <a:off x="-141514" y="2437162"/>
            <a:ext cx="288300" cy="403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7" name="Google Shape;1007;p81"/>
          <p:cNvSpPr txBox="1"/>
          <p:nvPr/>
        </p:nvSpPr>
        <p:spPr>
          <a:xfrm>
            <a:off x="395300" y="73925"/>
            <a:ext cx="4457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pt-BR" sz="2800">
                <a:solidFill>
                  <a:schemeClr val="dk1"/>
                </a:solidFill>
              </a:rPr>
              <a:t>JOIN</a:t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8" name="Google Shape;1008;p81"/>
          <p:cNvSpPr/>
          <p:nvPr/>
        </p:nvSpPr>
        <p:spPr>
          <a:xfrm>
            <a:off x="0" y="73924"/>
            <a:ext cx="3954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9" name="Google Shape;1009;p81"/>
          <p:cNvSpPr/>
          <p:nvPr/>
        </p:nvSpPr>
        <p:spPr>
          <a:xfrm>
            <a:off x="4498975" y="73925"/>
            <a:ext cx="46452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10" name="Google Shape;1010;p81"/>
          <p:cNvPicPr preferRelativeResize="0"/>
          <p:nvPr/>
        </p:nvPicPr>
        <p:blipFill rotWithShape="1">
          <a:blip r:embed="rId3">
            <a:alphaModFix/>
          </a:blip>
          <a:srcRect b="0" l="75475" r="0" t="93174"/>
          <a:stretch/>
        </p:blipFill>
        <p:spPr>
          <a:xfrm>
            <a:off x="6901542" y="6389914"/>
            <a:ext cx="2242458" cy="4680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9"/>
          <p:cNvSpPr/>
          <p:nvPr/>
        </p:nvSpPr>
        <p:spPr>
          <a:xfrm>
            <a:off x="0" y="6769601"/>
            <a:ext cx="9144000" cy="88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19"/>
          <p:cNvSpPr/>
          <p:nvPr/>
        </p:nvSpPr>
        <p:spPr>
          <a:xfrm>
            <a:off x="398221" y="929727"/>
            <a:ext cx="8350500" cy="4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pt-BR" sz="2400">
                <a:solidFill>
                  <a:srgbClr val="CA2721"/>
                </a:solidFill>
              </a:rPr>
              <a:t>SELECT em colunas especificas **</a:t>
            </a:r>
            <a:endParaRPr b="1" i="0" sz="24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19"/>
          <p:cNvSpPr/>
          <p:nvPr/>
        </p:nvSpPr>
        <p:spPr>
          <a:xfrm>
            <a:off x="393425" y="1664325"/>
            <a:ext cx="8350500" cy="41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200">
                <a:solidFill>
                  <a:srgbClr val="3F3F3F"/>
                </a:solidFill>
              </a:rPr>
              <a:t>● Para selecionar colunas específicas trocamos o * por o nome das colunas,</a:t>
            </a:r>
            <a:endParaRPr b="1" sz="2200">
              <a:solidFill>
                <a:srgbClr val="3F3F3F"/>
              </a:solidFill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200">
                <a:solidFill>
                  <a:srgbClr val="3F3F3F"/>
                </a:solidFill>
              </a:rPr>
              <a:t>veja:</a:t>
            </a:r>
            <a:endParaRPr b="1" sz="2200">
              <a:solidFill>
                <a:srgbClr val="3F3F3F"/>
              </a:solidFill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200">
                <a:solidFill>
                  <a:srgbClr val="3F3F3F"/>
                </a:solidFill>
              </a:rPr>
              <a:t>● </a:t>
            </a:r>
            <a:r>
              <a:rPr b="1" lang="pt-BR" sz="2200">
                <a:solidFill>
                  <a:srgbClr val="3F3F3F"/>
                </a:solidFill>
                <a:highlight>
                  <a:srgbClr val="FFFF00"/>
                </a:highlight>
              </a:rPr>
              <a:t>SELECT coluna1, coluna2 FROM nome_da_tabela;</a:t>
            </a:r>
            <a:endParaRPr b="1" sz="2200">
              <a:solidFill>
                <a:srgbClr val="3F3F3F"/>
              </a:solidFill>
              <a:highlight>
                <a:srgbClr val="FFFF00"/>
              </a:highlight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200">
                <a:solidFill>
                  <a:srgbClr val="3F3F3F"/>
                </a:solidFill>
              </a:rPr>
              <a:t>● Desta maneira criamos um filtro, deixando nossa consulta um pouco mais leve;</a:t>
            </a:r>
            <a:endParaRPr b="1" sz="2200">
              <a:solidFill>
                <a:srgbClr val="3F3F3F"/>
              </a:solidFill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200">
                <a:solidFill>
                  <a:srgbClr val="3F3F3F"/>
                </a:solidFill>
              </a:rPr>
              <a:t>● Ao longo do curso aprenderemos outras técnicas de otimização de consulta;</a:t>
            </a:r>
            <a:endParaRPr b="1" sz="2200">
              <a:solidFill>
                <a:srgbClr val="3F3F3F"/>
              </a:solidFill>
            </a:endParaRPr>
          </a:p>
        </p:txBody>
      </p:sp>
      <p:sp>
        <p:nvSpPr>
          <p:cNvPr id="185" name="Google Shape;185;p19"/>
          <p:cNvSpPr/>
          <p:nvPr/>
        </p:nvSpPr>
        <p:spPr>
          <a:xfrm>
            <a:off x="-141512" y="1664328"/>
            <a:ext cx="288300" cy="403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p19"/>
          <p:cNvSpPr/>
          <p:nvPr/>
        </p:nvSpPr>
        <p:spPr>
          <a:xfrm>
            <a:off x="-141514" y="2437162"/>
            <a:ext cx="288300" cy="403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19"/>
          <p:cNvSpPr txBox="1"/>
          <p:nvPr/>
        </p:nvSpPr>
        <p:spPr>
          <a:xfrm>
            <a:off x="395300" y="73925"/>
            <a:ext cx="3381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pt-BR" sz="2800">
                <a:solidFill>
                  <a:srgbClr val="404040"/>
                </a:solidFill>
              </a:rPr>
              <a:t>REVISANDO</a:t>
            </a:r>
            <a:endParaRPr b="1" i="0" sz="2800" u="none" cap="none" strike="noStrike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19"/>
          <p:cNvSpPr/>
          <p:nvPr/>
        </p:nvSpPr>
        <p:spPr>
          <a:xfrm>
            <a:off x="0" y="73924"/>
            <a:ext cx="3954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19"/>
          <p:cNvSpPr/>
          <p:nvPr/>
        </p:nvSpPr>
        <p:spPr>
          <a:xfrm>
            <a:off x="3500525" y="73925"/>
            <a:ext cx="56436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0" name="Google Shape;190;p19"/>
          <p:cNvPicPr preferRelativeResize="0"/>
          <p:nvPr/>
        </p:nvPicPr>
        <p:blipFill rotWithShape="1">
          <a:blip r:embed="rId3">
            <a:alphaModFix/>
          </a:blip>
          <a:srcRect b="0" l="75475" r="0" t="93174"/>
          <a:stretch/>
        </p:blipFill>
        <p:spPr>
          <a:xfrm>
            <a:off x="6901542" y="6389914"/>
            <a:ext cx="2242458" cy="4680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82"/>
          <p:cNvSpPr/>
          <p:nvPr/>
        </p:nvSpPr>
        <p:spPr>
          <a:xfrm>
            <a:off x="0" y="6769601"/>
            <a:ext cx="9144000" cy="88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6" name="Google Shape;1016;p82"/>
          <p:cNvSpPr/>
          <p:nvPr/>
        </p:nvSpPr>
        <p:spPr>
          <a:xfrm>
            <a:off x="398221" y="929727"/>
            <a:ext cx="8350500" cy="4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pt-BR" sz="2400">
                <a:solidFill>
                  <a:srgbClr val="CA2721"/>
                </a:solidFill>
              </a:rPr>
              <a:t>LEFT </a:t>
            </a:r>
            <a:r>
              <a:rPr b="1" lang="pt-BR" sz="2400">
                <a:solidFill>
                  <a:srgbClr val="CA2721"/>
                </a:solidFill>
              </a:rPr>
              <a:t>JOIN**</a:t>
            </a:r>
            <a:endParaRPr b="1" i="0" sz="24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7" name="Google Shape;1017;p82"/>
          <p:cNvSpPr/>
          <p:nvPr/>
        </p:nvSpPr>
        <p:spPr>
          <a:xfrm>
            <a:off x="393425" y="1724025"/>
            <a:ext cx="8350500" cy="4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6830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b="1" lang="pt-BR" sz="2200">
                <a:solidFill>
                  <a:schemeClr val="dk1"/>
                </a:solidFill>
              </a:rPr>
              <a:t>O LEFT JOIN irá retornar todos os dados da tabela da esquerda e os </a:t>
            </a:r>
            <a:r>
              <a:rPr b="1" lang="pt-BR" sz="2200">
                <a:solidFill>
                  <a:schemeClr val="dk1"/>
                </a:solidFill>
              </a:rPr>
              <a:t>necessários</a:t>
            </a:r>
            <a:r>
              <a:rPr b="1" lang="pt-BR" sz="2200">
                <a:solidFill>
                  <a:schemeClr val="dk1"/>
                </a:solidFill>
              </a:rPr>
              <a:t> da direita;</a:t>
            </a:r>
            <a:endParaRPr b="1" sz="2200">
              <a:solidFill>
                <a:schemeClr val="dk1"/>
              </a:solidFill>
            </a:endParaRPr>
          </a:p>
          <a:p>
            <a:pPr indent="-36830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b="1" lang="pt-BR" sz="2200">
                <a:solidFill>
                  <a:schemeClr val="dk1"/>
                </a:solidFill>
              </a:rPr>
              <a:t>É conhecido também como</a:t>
            </a:r>
            <a:r>
              <a:rPr b="1" lang="pt-BR" sz="2200">
                <a:solidFill>
                  <a:schemeClr val="dk1"/>
                </a:solidFill>
                <a:highlight>
                  <a:srgbClr val="FFFF00"/>
                </a:highlight>
              </a:rPr>
              <a:t> LEFT OUTER JOIN</a:t>
            </a:r>
            <a:r>
              <a:rPr b="1" lang="pt-BR" sz="2200">
                <a:solidFill>
                  <a:schemeClr val="dk1"/>
                </a:solidFill>
              </a:rPr>
              <a:t>;</a:t>
            </a:r>
            <a:endParaRPr b="1" sz="2200">
              <a:solidFill>
                <a:schemeClr val="dk1"/>
              </a:solidFill>
            </a:endParaRPr>
          </a:p>
          <a:p>
            <a:pPr indent="-36830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b="1" lang="pt-BR" sz="2200">
                <a:solidFill>
                  <a:schemeClr val="dk1"/>
                </a:solidFill>
              </a:rPr>
              <a:t>Haverá dados retornados da tabela da esquerda mesmo se não </a:t>
            </a:r>
            <a:r>
              <a:rPr b="1" lang="pt-BR" sz="2200">
                <a:solidFill>
                  <a:schemeClr val="dk1"/>
                </a:solidFill>
              </a:rPr>
              <a:t>corresponder</a:t>
            </a:r>
            <a:r>
              <a:rPr b="1" lang="pt-BR" sz="2200">
                <a:solidFill>
                  <a:schemeClr val="dk1"/>
                </a:solidFill>
              </a:rPr>
              <a:t> com a outra;</a:t>
            </a:r>
            <a:endParaRPr b="1" sz="2200">
              <a:solidFill>
                <a:schemeClr val="dk1"/>
              </a:solidFill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chemeClr val="dk1"/>
              </a:solidFill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rgbClr val="3F3F3F"/>
              </a:solidFill>
            </a:endParaRPr>
          </a:p>
        </p:txBody>
      </p:sp>
      <p:sp>
        <p:nvSpPr>
          <p:cNvPr id="1018" name="Google Shape;1018;p82"/>
          <p:cNvSpPr/>
          <p:nvPr/>
        </p:nvSpPr>
        <p:spPr>
          <a:xfrm>
            <a:off x="-141512" y="1664328"/>
            <a:ext cx="288300" cy="403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9" name="Google Shape;1019;p82"/>
          <p:cNvSpPr/>
          <p:nvPr/>
        </p:nvSpPr>
        <p:spPr>
          <a:xfrm>
            <a:off x="-141514" y="2437162"/>
            <a:ext cx="288300" cy="403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0" name="Google Shape;1020;p82"/>
          <p:cNvSpPr txBox="1"/>
          <p:nvPr/>
        </p:nvSpPr>
        <p:spPr>
          <a:xfrm>
            <a:off x="395300" y="73925"/>
            <a:ext cx="4457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pt-BR" sz="2800">
                <a:solidFill>
                  <a:schemeClr val="dk1"/>
                </a:solidFill>
              </a:rPr>
              <a:t>JOIN</a:t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1" name="Google Shape;1021;p82"/>
          <p:cNvSpPr/>
          <p:nvPr/>
        </p:nvSpPr>
        <p:spPr>
          <a:xfrm>
            <a:off x="0" y="73924"/>
            <a:ext cx="3954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2" name="Google Shape;1022;p82"/>
          <p:cNvSpPr/>
          <p:nvPr/>
        </p:nvSpPr>
        <p:spPr>
          <a:xfrm>
            <a:off x="4498975" y="73925"/>
            <a:ext cx="46452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3" name="Google Shape;1023;p82"/>
          <p:cNvPicPr preferRelativeResize="0"/>
          <p:nvPr/>
        </p:nvPicPr>
        <p:blipFill rotWithShape="1">
          <a:blip r:embed="rId3">
            <a:alphaModFix/>
          </a:blip>
          <a:srcRect b="0" l="75475" r="0" t="93174"/>
          <a:stretch/>
        </p:blipFill>
        <p:spPr>
          <a:xfrm>
            <a:off x="6901542" y="6389914"/>
            <a:ext cx="2242458" cy="4680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4" name="Google Shape;1024;p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73113" y="4321750"/>
            <a:ext cx="2797775" cy="229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28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Google Shape;1029;p83"/>
          <p:cNvSpPr/>
          <p:nvPr/>
        </p:nvSpPr>
        <p:spPr>
          <a:xfrm>
            <a:off x="0" y="6769601"/>
            <a:ext cx="9144000" cy="88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0" name="Google Shape;1030;p83"/>
          <p:cNvSpPr/>
          <p:nvPr/>
        </p:nvSpPr>
        <p:spPr>
          <a:xfrm>
            <a:off x="398221" y="929727"/>
            <a:ext cx="8350500" cy="4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pt-BR" sz="2400">
                <a:solidFill>
                  <a:srgbClr val="CA2721"/>
                </a:solidFill>
              </a:rPr>
              <a:t>LEFT JOIN**</a:t>
            </a:r>
            <a:endParaRPr b="1" i="0" sz="24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1" name="Google Shape;1031;p83"/>
          <p:cNvSpPr/>
          <p:nvPr/>
        </p:nvSpPr>
        <p:spPr>
          <a:xfrm>
            <a:off x="393425" y="1724025"/>
            <a:ext cx="8350500" cy="4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6830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b="1" lang="pt-BR" sz="2200">
                <a:solidFill>
                  <a:schemeClr val="dk1"/>
                </a:solidFill>
              </a:rPr>
              <a:t>Ou seja, irá retornar os dados da tabela da esquerda e os campos da tabela da direita, mesmo que não haja correspondência entre os valores.</a:t>
            </a:r>
            <a:endParaRPr b="1" sz="2200">
              <a:solidFill>
                <a:schemeClr val="dk1"/>
              </a:solidFill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rgbClr val="3F3F3F"/>
              </a:solidFill>
            </a:endParaRPr>
          </a:p>
        </p:txBody>
      </p:sp>
      <p:sp>
        <p:nvSpPr>
          <p:cNvPr id="1032" name="Google Shape;1032;p83"/>
          <p:cNvSpPr/>
          <p:nvPr/>
        </p:nvSpPr>
        <p:spPr>
          <a:xfrm>
            <a:off x="-141512" y="1664328"/>
            <a:ext cx="288300" cy="403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3" name="Google Shape;1033;p83"/>
          <p:cNvSpPr/>
          <p:nvPr/>
        </p:nvSpPr>
        <p:spPr>
          <a:xfrm>
            <a:off x="-141514" y="2437162"/>
            <a:ext cx="288300" cy="403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4" name="Google Shape;1034;p83"/>
          <p:cNvSpPr txBox="1"/>
          <p:nvPr/>
        </p:nvSpPr>
        <p:spPr>
          <a:xfrm>
            <a:off x="395300" y="73925"/>
            <a:ext cx="4457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pt-BR" sz="2800">
                <a:solidFill>
                  <a:schemeClr val="dk1"/>
                </a:solidFill>
              </a:rPr>
              <a:t>JOIN</a:t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5" name="Google Shape;1035;p83"/>
          <p:cNvSpPr/>
          <p:nvPr/>
        </p:nvSpPr>
        <p:spPr>
          <a:xfrm>
            <a:off x="0" y="73924"/>
            <a:ext cx="3954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6" name="Google Shape;1036;p83"/>
          <p:cNvSpPr/>
          <p:nvPr/>
        </p:nvSpPr>
        <p:spPr>
          <a:xfrm>
            <a:off x="4498975" y="73925"/>
            <a:ext cx="46452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37" name="Google Shape;1037;p83"/>
          <p:cNvPicPr preferRelativeResize="0"/>
          <p:nvPr/>
        </p:nvPicPr>
        <p:blipFill rotWithShape="1">
          <a:blip r:embed="rId3">
            <a:alphaModFix/>
          </a:blip>
          <a:srcRect b="0" l="75475" r="0" t="93174"/>
          <a:stretch/>
        </p:blipFill>
        <p:spPr>
          <a:xfrm>
            <a:off x="6901542" y="6389914"/>
            <a:ext cx="2242458" cy="4680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8" name="Google Shape;1038;p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69514" y="3735048"/>
            <a:ext cx="3607925" cy="295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42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Google Shape;1043;p84"/>
          <p:cNvSpPr/>
          <p:nvPr/>
        </p:nvSpPr>
        <p:spPr>
          <a:xfrm>
            <a:off x="0" y="6769601"/>
            <a:ext cx="9144000" cy="88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4" name="Google Shape;1044;p84"/>
          <p:cNvSpPr/>
          <p:nvPr/>
        </p:nvSpPr>
        <p:spPr>
          <a:xfrm>
            <a:off x="398221" y="929727"/>
            <a:ext cx="8350500" cy="4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pt-BR" sz="2400">
                <a:solidFill>
                  <a:srgbClr val="CA2721"/>
                </a:solidFill>
              </a:rPr>
              <a:t>LEFT </a:t>
            </a:r>
            <a:r>
              <a:rPr b="1" lang="pt-BR" sz="2400">
                <a:solidFill>
                  <a:srgbClr val="CA2721"/>
                </a:solidFill>
              </a:rPr>
              <a:t>JOIN</a:t>
            </a:r>
            <a:endParaRPr b="1" i="0" sz="24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5" name="Google Shape;1045;p84"/>
          <p:cNvSpPr/>
          <p:nvPr/>
        </p:nvSpPr>
        <p:spPr>
          <a:xfrm>
            <a:off x="393425" y="1724025"/>
            <a:ext cx="8350500" cy="4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chemeClr val="dk1"/>
              </a:solidFill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rgbClr val="3F3F3F"/>
              </a:solidFill>
            </a:endParaRPr>
          </a:p>
        </p:txBody>
      </p:sp>
      <p:sp>
        <p:nvSpPr>
          <p:cNvPr id="1046" name="Google Shape;1046;p84"/>
          <p:cNvSpPr/>
          <p:nvPr/>
        </p:nvSpPr>
        <p:spPr>
          <a:xfrm>
            <a:off x="-141512" y="1664328"/>
            <a:ext cx="288300" cy="403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7" name="Google Shape;1047;p84"/>
          <p:cNvSpPr/>
          <p:nvPr/>
        </p:nvSpPr>
        <p:spPr>
          <a:xfrm>
            <a:off x="-141514" y="2437162"/>
            <a:ext cx="288300" cy="403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8" name="Google Shape;1048;p84"/>
          <p:cNvSpPr txBox="1"/>
          <p:nvPr/>
        </p:nvSpPr>
        <p:spPr>
          <a:xfrm>
            <a:off x="395300" y="73925"/>
            <a:ext cx="4457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pt-BR" sz="2800">
                <a:solidFill>
                  <a:schemeClr val="dk1"/>
                </a:solidFill>
              </a:rPr>
              <a:t>JOIN</a:t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" name="Google Shape;1049;p84"/>
          <p:cNvSpPr/>
          <p:nvPr/>
        </p:nvSpPr>
        <p:spPr>
          <a:xfrm>
            <a:off x="0" y="73924"/>
            <a:ext cx="3954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0" name="Google Shape;1050;p84"/>
          <p:cNvSpPr/>
          <p:nvPr/>
        </p:nvSpPr>
        <p:spPr>
          <a:xfrm>
            <a:off x="4498975" y="73925"/>
            <a:ext cx="46452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51" name="Google Shape;1051;p84"/>
          <p:cNvPicPr preferRelativeResize="0"/>
          <p:nvPr/>
        </p:nvPicPr>
        <p:blipFill rotWithShape="1">
          <a:blip r:embed="rId3">
            <a:alphaModFix/>
          </a:blip>
          <a:srcRect b="0" l="75475" r="0" t="93174"/>
          <a:stretch/>
        </p:blipFill>
        <p:spPr>
          <a:xfrm>
            <a:off x="6901542" y="6389914"/>
            <a:ext cx="2242458" cy="4680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2" name="Google Shape;1052;p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52700" y="2001400"/>
            <a:ext cx="3273741" cy="15420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053" name="Google Shape;1053;p84"/>
          <p:cNvSpPr/>
          <p:nvPr/>
        </p:nvSpPr>
        <p:spPr>
          <a:xfrm>
            <a:off x="333850" y="1518175"/>
            <a:ext cx="3901200" cy="352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700"/>
              <a:t>SELECT * FROM pessoas;</a:t>
            </a:r>
            <a:endParaRPr b="1" sz="1700"/>
          </a:p>
        </p:txBody>
      </p:sp>
      <p:sp>
        <p:nvSpPr>
          <p:cNvPr id="1054" name="Google Shape;1054;p84"/>
          <p:cNvSpPr/>
          <p:nvPr/>
        </p:nvSpPr>
        <p:spPr>
          <a:xfrm>
            <a:off x="4829975" y="1518175"/>
            <a:ext cx="3319200" cy="352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700"/>
              <a:t>SELECT * FROM enderecos;</a:t>
            </a:r>
            <a:endParaRPr b="1" sz="1700"/>
          </a:p>
        </p:txBody>
      </p:sp>
      <p:sp>
        <p:nvSpPr>
          <p:cNvPr id="1055" name="Google Shape;1055;p84"/>
          <p:cNvSpPr/>
          <p:nvPr/>
        </p:nvSpPr>
        <p:spPr>
          <a:xfrm>
            <a:off x="2305625" y="3768825"/>
            <a:ext cx="4535700" cy="1001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1500"/>
              <a:t>SELECT pessoas.nome,pessoas.id, enderecos.*</a:t>
            </a:r>
            <a:endParaRPr b="1"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1500"/>
              <a:t>FROM pessoas</a:t>
            </a:r>
            <a:endParaRPr b="1"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1500"/>
              <a:t>LEFT JOIN enderecos</a:t>
            </a:r>
            <a:endParaRPr b="1"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500"/>
              <a:t>ON pessoas.id = enderecos.pessoa_id;</a:t>
            </a:r>
            <a:endParaRPr b="1" sz="1500"/>
          </a:p>
        </p:txBody>
      </p:sp>
      <p:pic>
        <p:nvPicPr>
          <p:cNvPr id="1056" name="Google Shape;1056;p8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8222" y="1997425"/>
            <a:ext cx="3770950" cy="137249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057" name="Google Shape;1057;p84"/>
          <p:cNvPicPr preferRelativeResize="0"/>
          <p:nvPr/>
        </p:nvPicPr>
        <p:blipFill rotWithShape="1">
          <a:blip r:embed="rId6">
            <a:alphaModFix/>
          </a:blip>
          <a:srcRect b="0" l="0" r="0" t="43617"/>
          <a:stretch/>
        </p:blipFill>
        <p:spPr>
          <a:xfrm>
            <a:off x="1318425" y="4770225"/>
            <a:ext cx="6510099" cy="1999375"/>
          </a:xfrm>
          <a:prstGeom prst="rect">
            <a:avLst/>
          </a:prstGeom>
          <a:noFill/>
          <a:ln>
            <a:noFill/>
          </a:ln>
        </p:spPr>
      </p:pic>
      <p:sp>
        <p:nvSpPr>
          <p:cNvPr id="1058" name="Google Shape;1058;p84"/>
          <p:cNvSpPr/>
          <p:nvPr/>
        </p:nvSpPr>
        <p:spPr>
          <a:xfrm>
            <a:off x="146800" y="1391725"/>
            <a:ext cx="8244600" cy="21798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9" name="Google Shape;1059;p84"/>
          <p:cNvSpPr/>
          <p:nvPr/>
        </p:nvSpPr>
        <p:spPr>
          <a:xfrm>
            <a:off x="146800" y="3708938"/>
            <a:ext cx="8244600" cy="29244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p85"/>
          <p:cNvSpPr/>
          <p:nvPr/>
        </p:nvSpPr>
        <p:spPr>
          <a:xfrm>
            <a:off x="0" y="6769601"/>
            <a:ext cx="9144000" cy="88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5" name="Google Shape;1065;p85"/>
          <p:cNvSpPr/>
          <p:nvPr/>
        </p:nvSpPr>
        <p:spPr>
          <a:xfrm>
            <a:off x="398221" y="929727"/>
            <a:ext cx="8350500" cy="4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pt-BR" sz="2400">
                <a:solidFill>
                  <a:srgbClr val="CA2721"/>
                </a:solidFill>
              </a:rPr>
              <a:t>RIGHT </a:t>
            </a:r>
            <a:r>
              <a:rPr b="1" lang="pt-BR" sz="2400">
                <a:solidFill>
                  <a:srgbClr val="CA2721"/>
                </a:solidFill>
              </a:rPr>
              <a:t>JOIN**</a:t>
            </a:r>
            <a:endParaRPr b="1" i="0" sz="24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6" name="Google Shape;1066;p85"/>
          <p:cNvSpPr/>
          <p:nvPr/>
        </p:nvSpPr>
        <p:spPr>
          <a:xfrm>
            <a:off x="393425" y="1724025"/>
            <a:ext cx="8350500" cy="4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6830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b="1" lang="pt-BR" sz="2200">
                <a:solidFill>
                  <a:schemeClr val="dk1"/>
                </a:solidFill>
              </a:rPr>
              <a:t>O RIGHT JOIN é parecido com o LEFT, porém retorna as colunas a mais da direita;</a:t>
            </a:r>
            <a:endParaRPr b="1" sz="2200">
              <a:solidFill>
                <a:schemeClr val="dk1"/>
              </a:solidFill>
            </a:endParaRPr>
          </a:p>
          <a:p>
            <a:pPr indent="-36830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b="1" lang="pt-BR" sz="2200">
                <a:solidFill>
                  <a:schemeClr val="dk1"/>
                </a:solidFill>
              </a:rPr>
              <a:t>Chamado também de RIGHT OUT JOIN;</a:t>
            </a:r>
            <a:endParaRPr b="1" sz="2200">
              <a:solidFill>
                <a:schemeClr val="dk1"/>
              </a:solidFill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rgbClr val="3F3F3F"/>
              </a:solidFill>
            </a:endParaRPr>
          </a:p>
        </p:txBody>
      </p:sp>
      <p:sp>
        <p:nvSpPr>
          <p:cNvPr id="1067" name="Google Shape;1067;p85"/>
          <p:cNvSpPr/>
          <p:nvPr/>
        </p:nvSpPr>
        <p:spPr>
          <a:xfrm>
            <a:off x="-141512" y="1664328"/>
            <a:ext cx="288300" cy="403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8" name="Google Shape;1068;p85"/>
          <p:cNvSpPr/>
          <p:nvPr/>
        </p:nvSpPr>
        <p:spPr>
          <a:xfrm>
            <a:off x="-141514" y="2437162"/>
            <a:ext cx="288300" cy="403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9" name="Google Shape;1069;p85"/>
          <p:cNvSpPr txBox="1"/>
          <p:nvPr/>
        </p:nvSpPr>
        <p:spPr>
          <a:xfrm>
            <a:off x="395300" y="73925"/>
            <a:ext cx="4457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pt-BR" sz="2800">
                <a:solidFill>
                  <a:schemeClr val="dk1"/>
                </a:solidFill>
              </a:rPr>
              <a:t>JOIN</a:t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0" name="Google Shape;1070;p85"/>
          <p:cNvSpPr/>
          <p:nvPr/>
        </p:nvSpPr>
        <p:spPr>
          <a:xfrm>
            <a:off x="0" y="73924"/>
            <a:ext cx="3954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1" name="Google Shape;1071;p85"/>
          <p:cNvSpPr/>
          <p:nvPr/>
        </p:nvSpPr>
        <p:spPr>
          <a:xfrm>
            <a:off x="4498975" y="73925"/>
            <a:ext cx="46452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72" name="Google Shape;1072;p85"/>
          <p:cNvPicPr preferRelativeResize="0"/>
          <p:nvPr/>
        </p:nvPicPr>
        <p:blipFill rotWithShape="1">
          <a:blip r:embed="rId3">
            <a:alphaModFix/>
          </a:blip>
          <a:srcRect b="0" l="75475" r="0" t="93174"/>
          <a:stretch/>
        </p:blipFill>
        <p:spPr>
          <a:xfrm>
            <a:off x="6901542" y="6389914"/>
            <a:ext cx="2242458" cy="4680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3" name="Google Shape;1073;p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39850" y="3131050"/>
            <a:ext cx="4467225" cy="363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86"/>
          <p:cNvSpPr/>
          <p:nvPr/>
        </p:nvSpPr>
        <p:spPr>
          <a:xfrm>
            <a:off x="146800" y="3708938"/>
            <a:ext cx="8244600" cy="29244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9" name="Google Shape;1079;p86"/>
          <p:cNvSpPr/>
          <p:nvPr/>
        </p:nvSpPr>
        <p:spPr>
          <a:xfrm>
            <a:off x="146800" y="1391725"/>
            <a:ext cx="8244600" cy="21798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0" name="Google Shape;1080;p86"/>
          <p:cNvSpPr/>
          <p:nvPr/>
        </p:nvSpPr>
        <p:spPr>
          <a:xfrm>
            <a:off x="0" y="6769601"/>
            <a:ext cx="9144000" cy="88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1" name="Google Shape;1081;p86"/>
          <p:cNvSpPr/>
          <p:nvPr/>
        </p:nvSpPr>
        <p:spPr>
          <a:xfrm>
            <a:off x="398221" y="929727"/>
            <a:ext cx="8350500" cy="4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pt-BR" sz="2400">
                <a:solidFill>
                  <a:srgbClr val="CA2721"/>
                </a:solidFill>
              </a:rPr>
              <a:t>RIGHT </a:t>
            </a:r>
            <a:r>
              <a:rPr b="1" lang="pt-BR" sz="2400">
                <a:solidFill>
                  <a:srgbClr val="CA2721"/>
                </a:solidFill>
              </a:rPr>
              <a:t>JOIN**</a:t>
            </a:r>
            <a:endParaRPr b="1" i="0" sz="24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2" name="Google Shape;1082;p86"/>
          <p:cNvSpPr/>
          <p:nvPr/>
        </p:nvSpPr>
        <p:spPr>
          <a:xfrm>
            <a:off x="393425" y="1724025"/>
            <a:ext cx="8350500" cy="4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chemeClr val="dk1"/>
              </a:solidFill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rgbClr val="3F3F3F"/>
              </a:solidFill>
            </a:endParaRPr>
          </a:p>
        </p:txBody>
      </p:sp>
      <p:sp>
        <p:nvSpPr>
          <p:cNvPr id="1083" name="Google Shape;1083;p86"/>
          <p:cNvSpPr/>
          <p:nvPr/>
        </p:nvSpPr>
        <p:spPr>
          <a:xfrm>
            <a:off x="-141512" y="1664328"/>
            <a:ext cx="288300" cy="403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4" name="Google Shape;1084;p86"/>
          <p:cNvSpPr/>
          <p:nvPr/>
        </p:nvSpPr>
        <p:spPr>
          <a:xfrm>
            <a:off x="-141514" y="2437162"/>
            <a:ext cx="288300" cy="403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5" name="Google Shape;1085;p86"/>
          <p:cNvSpPr txBox="1"/>
          <p:nvPr/>
        </p:nvSpPr>
        <p:spPr>
          <a:xfrm>
            <a:off x="395300" y="73925"/>
            <a:ext cx="4457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pt-BR" sz="2800">
                <a:solidFill>
                  <a:schemeClr val="dk1"/>
                </a:solidFill>
              </a:rPr>
              <a:t>JOIN</a:t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6" name="Google Shape;1086;p86"/>
          <p:cNvSpPr/>
          <p:nvPr/>
        </p:nvSpPr>
        <p:spPr>
          <a:xfrm>
            <a:off x="0" y="73924"/>
            <a:ext cx="3954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7" name="Google Shape;1087;p86"/>
          <p:cNvSpPr/>
          <p:nvPr/>
        </p:nvSpPr>
        <p:spPr>
          <a:xfrm>
            <a:off x="4498975" y="73925"/>
            <a:ext cx="46452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88" name="Google Shape;1088;p86"/>
          <p:cNvPicPr preferRelativeResize="0"/>
          <p:nvPr/>
        </p:nvPicPr>
        <p:blipFill rotWithShape="1">
          <a:blip r:embed="rId3">
            <a:alphaModFix/>
          </a:blip>
          <a:srcRect b="0" l="75475" r="0" t="93174"/>
          <a:stretch/>
        </p:blipFill>
        <p:spPr>
          <a:xfrm>
            <a:off x="6901542" y="6389914"/>
            <a:ext cx="2242458" cy="468088"/>
          </a:xfrm>
          <a:prstGeom prst="rect">
            <a:avLst/>
          </a:prstGeom>
          <a:noFill/>
          <a:ln>
            <a:noFill/>
          </a:ln>
        </p:spPr>
      </p:pic>
      <p:sp>
        <p:nvSpPr>
          <p:cNvPr id="1089" name="Google Shape;1089;p86"/>
          <p:cNvSpPr/>
          <p:nvPr/>
        </p:nvSpPr>
        <p:spPr>
          <a:xfrm>
            <a:off x="333850" y="1518175"/>
            <a:ext cx="3901200" cy="352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700"/>
              <a:t>SELECT * FROM pessoas;</a:t>
            </a:r>
            <a:endParaRPr b="1" sz="1700"/>
          </a:p>
        </p:txBody>
      </p:sp>
      <p:sp>
        <p:nvSpPr>
          <p:cNvPr id="1090" name="Google Shape;1090;p86"/>
          <p:cNvSpPr/>
          <p:nvPr/>
        </p:nvSpPr>
        <p:spPr>
          <a:xfrm>
            <a:off x="4829975" y="1518175"/>
            <a:ext cx="3319200" cy="352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700"/>
              <a:t>SELECT * FROM enderecos;</a:t>
            </a:r>
            <a:endParaRPr b="1" sz="1700"/>
          </a:p>
        </p:txBody>
      </p:sp>
      <p:sp>
        <p:nvSpPr>
          <p:cNvPr id="1091" name="Google Shape;1091;p86"/>
          <p:cNvSpPr/>
          <p:nvPr/>
        </p:nvSpPr>
        <p:spPr>
          <a:xfrm>
            <a:off x="2305625" y="3768825"/>
            <a:ext cx="4535700" cy="1001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500"/>
              <a:t>SELECT pessoas.nome, enderecos.rua</a:t>
            </a:r>
            <a:endParaRPr b="1"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500"/>
              <a:t>FROM pessoas</a:t>
            </a:r>
            <a:endParaRPr b="1"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500"/>
              <a:t>RIGHT JOIN enderecos</a:t>
            </a:r>
            <a:endParaRPr b="1"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500"/>
              <a:t>ON pessoas.id = enderecos.pessoa_id;</a:t>
            </a:r>
            <a:endParaRPr b="1" sz="1500"/>
          </a:p>
        </p:txBody>
      </p:sp>
      <p:pic>
        <p:nvPicPr>
          <p:cNvPr id="1092" name="Google Shape;1092;p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8222" y="1997425"/>
            <a:ext cx="3770950" cy="137249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093" name="Google Shape;1093;p8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98972" y="2011047"/>
            <a:ext cx="3770950" cy="1345274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094" name="Google Shape;1094;p8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99612" y="4770225"/>
            <a:ext cx="3738117" cy="186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98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Google Shape;1099;p87"/>
          <p:cNvSpPr/>
          <p:nvPr/>
        </p:nvSpPr>
        <p:spPr>
          <a:xfrm>
            <a:off x="0" y="6769601"/>
            <a:ext cx="9144000" cy="88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0" name="Google Shape;1100;p87"/>
          <p:cNvSpPr/>
          <p:nvPr/>
        </p:nvSpPr>
        <p:spPr>
          <a:xfrm>
            <a:off x="398221" y="929727"/>
            <a:ext cx="8350500" cy="4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pt-BR" sz="2400">
                <a:solidFill>
                  <a:srgbClr val="CA2721"/>
                </a:solidFill>
              </a:rPr>
              <a:t>JOIN</a:t>
            </a:r>
            <a:endParaRPr b="1" i="0" sz="24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1" name="Google Shape;1101;p87"/>
          <p:cNvSpPr/>
          <p:nvPr/>
        </p:nvSpPr>
        <p:spPr>
          <a:xfrm>
            <a:off x="393425" y="1724025"/>
            <a:ext cx="8350500" cy="4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200">
                <a:solidFill>
                  <a:schemeClr val="dk1"/>
                </a:solidFill>
              </a:rPr>
              <a:t>A ordem da QUERY influência no resultado, então preste muita atenção na teoria dos conjuntos:</a:t>
            </a:r>
            <a:endParaRPr b="1" sz="2200">
              <a:solidFill>
                <a:schemeClr val="dk1"/>
              </a:solidFill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rgbClr val="3F3F3F"/>
              </a:solidFill>
            </a:endParaRPr>
          </a:p>
        </p:txBody>
      </p:sp>
      <p:sp>
        <p:nvSpPr>
          <p:cNvPr id="1102" name="Google Shape;1102;p87"/>
          <p:cNvSpPr/>
          <p:nvPr/>
        </p:nvSpPr>
        <p:spPr>
          <a:xfrm>
            <a:off x="-141512" y="1664328"/>
            <a:ext cx="288300" cy="403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3" name="Google Shape;1103;p87"/>
          <p:cNvSpPr/>
          <p:nvPr/>
        </p:nvSpPr>
        <p:spPr>
          <a:xfrm>
            <a:off x="-141514" y="2437162"/>
            <a:ext cx="288300" cy="403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4" name="Google Shape;1104;p87"/>
          <p:cNvSpPr txBox="1"/>
          <p:nvPr/>
        </p:nvSpPr>
        <p:spPr>
          <a:xfrm>
            <a:off x="395300" y="73925"/>
            <a:ext cx="4457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pt-BR" sz="2800">
                <a:solidFill>
                  <a:schemeClr val="dk1"/>
                </a:solidFill>
              </a:rPr>
              <a:t>JOIN</a:t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5" name="Google Shape;1105;p87"/>
          <p:cNvSpPr/>
          <p:nvPr/>
        </p:nvSpPr>
        <p:spPr>
          <a:xfrm>
            <a:off x="0" y="73924"/>
            <a:ext cx="3954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6" name="Google Shape;1106;p87"/>
          <p:cNvSpPr/>
          <p:nvPr/>
        </p:nvSpPr>
        <p:spPr>
          <a:xfrm>
            <a:off x="4498975" y="73925"/>
            <a:ext cx="46452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07" name="Google Shape;1107;p87"/>
          <p:cNvPicPr preferRelativeResize="0"/>
          <p:nvPr/>
        </p:nvPicPr>
        <p:blipFill rotWithShape="1">
          <a:blip r:embed="rId3">
            <a:alphaModFix/>
          </a:blip>
          <a:srcRect b="0" l="75475" r="0" t="93174"/>
          <a:stretch/>
        </p:blipFill>
        <p:spPr>
          <a:xfrm>
            <a:off x="6901542" y="6389914"/>
            <a:ext cx="2242458" cy="4680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8" name="Google Shape;1108;p87"/>
          <p:cNvPicPr preferRelativeResize="0"/>
          <p:nvPr/>
        </p:nvPicPr>
        <p:blipFill rotWithShape="1">
          <a:blip r:embed="rId4">
            <a:alphaModFix/>
          </a:blip>
          <a:srcRect b="4817" l="11556" r="15716" t="8997"/>
          <a:stretch/>
        </p:blipFill>
        <p:spPr>
          <a:xfrm>
            <a:off x="2222674" y="2693675"/>
            <a:ext cx="4701599" cy="385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12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Google Shape;1113;p88"/>
          <p:cNvSpPr/>
          <p:nvPr/>
        </p:nvSpPr>
        <p:spPr>
          <a:xfrm>
            <a:off x="0" y="6769601"/>
            <a:ext cx="9144000" cy="88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4" name="Google Shape;1114;p88"/>
          <p:cNvSpPr/>
          <p:nvPr/>
        </p:nvSpPr>
        <p:spPr>
          <a:xfrm>
            <a:off x="398221" y="929727"/>
            <a:ext cx="8350500" cy="4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5" name="Google Shape;1115;p88"/>
          <p:cNvSpPr/>
          <p:nvPr/>
        </p:nvSpPr>
        <p:spPr>
          <a:xfrm>
            <a:off x="393425" y="1724025"/>
            <a:ext cx="8350500" cy="4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rgbClr val="3F3F3F"/>
              </a:solidFill>
            </a:endParaRPr>
          </a:p>
        </p:txBody>
      </p:sp>
      <p:sp>
        <p:nvSpPr>
          <p:cNvPr id="1116" name="Google Shape;1116;p88"/>
          <p:cNvSpPr/>
          <p:nvPr/>
        </p:nvSpPr>
        <p:spPr>
          <a:xfrm>
            <a:off x="-141512" y="1664328"/>
            <a:ext cx="288300" cy="403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7" name="Google Shape;1117;p88"/>
          <p:cNvSpPr/>
          <p:nvPr/>
        </p:nvSpPr>
        <p:spPr>
          <a:xfrm>
            <a:off x="-141514" y="2437162"/>
            <a:ext cx="288300" cy="403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8" name="Google Shape;1118;p88"/>
          <p:cNvSpPr txBox="1"/>
          <p:nvPr/>
        </p:nvSpPr>
        <p:spPr>
          <a:xfrm>
            <a:off x="395300" y="73925"/>
            <a:ext cx="4457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pt-BR" sz="2800">
                <a:solidFill>
                  <a:schemeClr val="dk1"/>
                </a:solidFill>
              </a:rPr>
              <a:t>JOIN</a:t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9" name="Google Shape;1119;p88"/>
          <p:cNvSpPr/>
          <p:nvPr/>
        </p:nvSpPr>
        <p:spPr>
          <a:xfrm>
            <a:off x="0" y="73924"/>
            <a:ext cx="3954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0" name="Google Shape;1120;p88"/>
          <p:cNvSpPr/>
          <p:nvPr/>
        </p:nvSpPr>
        <p:spPr>
          <a:xfrm>
            <a:off x="4498975" y="73925"/>
            <a:ext cx="46452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21" name="Google Shape;1121;p88"/>
          <p:cNvPicPr preferRelativeResize="0"/>
          <p:nvPr/>
        </p:nvPicPr>
        <p:blipFill rotWithShape="1">
          <a:blip r:embed="rId3">
            <a:alphaModFix/>
          </a:blip>
          <a:srcRect b="0" l="75475" r="0" t="93174"/>
          <a:stretch/>
        </p:blipFill>
        <p:spPr>
          <a:xfrm>
            <a:off x="6901542" y="6389914"/>
            <a:ext cx="2242458" cy="4680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2" name="Google Shape;1122;p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7538" y="886325"/>
            <a:ext cx="8082270" cy="5594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26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" name="Google Shape;1127;p89"/>
          <p:cNvSpPr/>
          <p:nvPr/>
        </p:nvSpPr>
        <p:spPr>
          <a:xfrm>
            <a:off x="0" y="6769601"/>
            <a:ext cx="9144000" cy="88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8" name="Google Shape;1128;p89"/>
          <p:cNvSpPr/>
          <p:nvPr/>
        </p:nvSpPr>
        <p:spPr>
          <a:xfrm>
            <a:off x="398221" y="929727"/>
            <a:ext cx="8350500" cy="4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pt-BR" sz="2400">
                <a:solidFill>
                  <a:srgbClr val="CA2721"/>
                </a:solidFill>
              </a:rPr>
              <a:t>RIGHT </a:t>
            </a:r>
            <a:r>
              <a:rPr b="1" lang="pt-BR" sz="2400">
                <a:solidFill>
                  <a:srgbClr val="CA2721"/>
                </a:solidFill>
              </a:rPr>
              <a:t>JOIN</a:t>
            </a:r>
            <a:endParaRPr b="1" i="0" sz="24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9" name="Google Shape;1129;p89"/>
          <p:cNvSpPr/>
          <p:nvPr/>
        </p:nvSpPr>
        <p:spPr>
          <a:xfrm>
            <a:off x="393425" y="1724025"/>
            <a:ext cx="8350500" cy="4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200">
                <a:solidFill>
                  <a:schemeClr val="dk1"/>
                </a:solidFill>
                <a:highlight>
                  <a:srgbClr val="FFFF00"/>
                </a:highlight>
              </a:rPr>
              <a:t>Não podemos alterar a ordem no JOIN!</a:t>
            </a:r>
            <a:endParaRPr b="1" sz="2200">
              <a:solidFill>
                <a:schemeClr val="dk1"/>
              </a:solidFill>
              <a:highlight>
                <a:srgbClr val="FFFF00"/>
              </a:highlight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200">
                <a:solidFill>
                  <a:schemeClr val="dk1"/>
                </a:solidFill>
              </a:rPr>
              <a:t>EXEMPLO DE ALTERAÇÃO DE QUERY;</a:t>
            </a:r>
            <a:endParaRPr b="1" sz="2200">
              <a:solidFill>
                <a:schemeClr val="dk1"/>
              </a:solidFill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chemeClr val="dk1"/>
              </a:solidFill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rgbClr val="3F3F3F"/>
              </a:solidFill>
            </a:endParaRPr>
          </a:p>
        </p:txBody>
      </p:sp>
      <p:sp>
        <p:nvSpPr>
          <p:cNvPr id="1130" name="Google Shape;1130;p89"/>
          <p:cNvSpPr/>
          <p:nvPr/>
        </p:nvSpPr>
        <p:spPr>
          <a:xfrm>
            <a:off x="-141512" y="1664328"/>
            <a:ext cx="288300" cy="403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1" name="Google Shape;1131;p89"/>
          <p:cNvSpPr/>
          <p:nvPr/>
        </p:nvSpPr>
        <p:spPr>
          <a:xfrm>
            <a:off x="-141514" y="2437162"/>
            <a:ext cx="288300" cy="403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2" name="Google Shape;1132;p89"/>
          <p:cNvSpPr txBox="1"/>
          <p:nvPr/>
        </p:nvSpPr>
        <p:spPr>
          <a:xfrm>
            <a:off x="395300" y="73925"/>
            <a:ext cx="4457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pt-BR" sz="2800">
                <a:solidFill>
                  <a:schemeClr val="dk1"/>
                </a:solidFill>
              </a:rPr>
              <a:t>JOIN</a:t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3" name="Google Shape;1133;p89"/>
          <p:cNvSpPr/>
          <p:nvPr/>
        </p:nvSpPr>
        <p:spPr>
          <a:xfrm>
            <a:off x="0" y="73924"/>
            <a:ext cx="3954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4" name="Google Shape;1134;p89"/>
          <p:cNvSpPr/>
          <p:nvPr/>
        </p:nvSpPr>
        <p:spPr>
          <a:xfrm>
            <a:off x="4498975" y="73925"/>
            <a:ext cx="46452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35" name="Google Shape;1135;p89"/>
          <p:cNvPicPr preferRelativeResize="0"/>
          <p:nvPr/>
        </p:nvPicPr>
        <p:blipFill rotWithShape="1">
          <a:blip r:embed="rId3">
            <a:alphaModFix/>
          </a:blip>
          <a:srcRect b="0" l="75475" r="0" t="93174"/>
          <a:stretch/>
        </p:blipFill>
        <p:spPr>
          <a:xfrm>
            <a:off x="6901542" y="6389914"/>
            <a:ext cx="2242458" cy="4680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6" name="Google Shape;1136;p89"/>
          <p:cNvPicPr preferRelativeResize="0"/>
          <p:nvPr/>
        </p:nvPicPr>
        <p:blipFill rotWithShape="1">
          <a:blip r:embed="rId4">
            <a:alphaModFix/>
          </a:blip>
          <a:srcRect b="0" l="3938" r="0" t="0"/>
          <a:stretch/>
        </p:blipFill>
        <p:spPr>
          <a:xfrm>
            <a:off x="233231" y="3261425"/>
            <a:ext cx="4175519" cy="2481675"/>
          </a:xfrm>
          <a:prstGeom prst="rect">
            <a:avLst/>
          </a:prstGeom>
          <a:noFill/>
          <a:ln>
            <a:noFill/>
          </a:ln>
        </p:spPr>
      </p:pic>
      <p:sp>
        <p:nvSpPr>
          <p:cNvPr id="1137" name="Google Shape;1137;p89"/>
          <p:cNvSpPr/>
          <p:nvPr/>
        </p:nvSpPr>
        <p:spPr>
          <a:xfrm>
            <a:off x="837925" y="3449363"/>
            <a:ext cx="2242500" cy="4680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38" name="Google Shape;1138;p8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52700" y="3197049"/>
            <a:ext cx="4122351" cy="2846775"/>
          </a:xfrm>
          <a:prstGeom prst="rect">
            <a:avLst/>
          </a:prstGeom>
          <a:noFill/>
          <a:ln>
            <a:noFill/>
          </a:ln>
        </p:spPr>
      </p:pic>
      <p:sp>
        <p:nvSpPr>
          <p:cNvPr id="1139" name="Google Shape;1139;p89"/>
          <p:cNvSpPr/>
          <p:nvPr/>
        </p:nvSpPr>
        <p:spPr>
          <a:xfrm>
            <a:off x="5476375" y="3428988"/>
            <a:ext cx="2242500" cy="4680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0" name="Google Shape;1140;p89"/>
          <p:cNvSpPr/>
          <p:nvPr/>
        </p:nvSpPr>
        <p:spPr>
          <a:xfrm>
            <a:off x="286275" y="2720000"/>
            <a:ext cx="4122300" cy="40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900"/>
              <a:t>CORRETO</a:t>
            </a:r>
            <a:endParaRPr b="1" sz="1900"/>
          </a:p>
        </p:txBody>
      </p:sp>
      <p:sp>
        <p:nvSpPr>
          <p:cNvPr id="1141" name="Google Shape;1141;p89"/>
          <p:cNvSpPr/>
          <p:nvPr/>
        </p:nvSpPr>
        <p:spPr>
          <a:xfrm>
            <a:off x="4852725" y="2720000"/>
            <a:ext cx="4122300" cy="40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900"/>
              <a:t>ERRADO</a:t>
            </a:r>
            <a:endParaRPr b="1" sz="1900"/>
          </a:p>
        </p:txBody>
      </p:sp>
      <p:sp>
        <p:nvSpPr>
          <p:cNvPr id="1142" name="Google Shape;1142;p89"/>
          <p:cNvSpPr/>
          <p:nvPr/>
        </p:nvSpPr>
        <p:spPr>
          <a:xfrm>
            <a:off x="243275" y="2745775"/>
            <a:ext cx="4175400" cy="3364500"/>
          </a:xfrm>
          <a:prstGeom prst="rect">
            <a:avLst/>
          </a:prstGeom>
          <a:noFill/>
          <a:ln cap="flat" cmpd="sng" w="76200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3" name="Google Shape;1143;p89"/>
          <p:cNvSpPr/>
          <p:nvPr/>
        </p:nvSpPr>
        <p:spPr>
          <a:xfrm>
            <a:off x="4826175" y="2745775"/>
            <a:ext cx="4175400" cy="3364500"/>
          </a:xfrm>
          <a:prstGeom prst="rect">
            <a:avLst/>
          </a:prstGeom>
          <a:noFill/>
          <a:ln cap="flat" cmpd="sng" w="76200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47" name="Shape 1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8" name="Google Shape;1148;p90"/>
          <p:cNvSpPr/>
          <p:nvPr/>
        </p:nvSpPr>
        <p:spPr>
          <a:xfrm>
            <a:off x="0" y="6769601"/>
            <a:ext cx="9144000" cy="88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49" name="Google Shape;1149;p90"/>
          <p:cNvPicPr preferRelativeResize="0"/>
          <p:nvPr/>
        </p:nvPicPr>
        <p:blipFill rotWithShape="1">
          <a:blip r:embed="rId3">
            <a:alphaModFix/>
          </a:blip>
          <a:srcRect b="0" l="75475" r="0" t="93174"/>
          <a:stretch/>
        </p:blipFill>
        <p:spPr>
          <a:xfrm>
            <a:off x="6901542" y="6389914"/>
            <a:ext cx="2242458" cy="46808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50" name="Google Shape;1150;p90"/>
          <p:cNvGrpSpPr/>
          <p:nvPr/>
        </p:nvGrpSpPr>
        <p:grpSpPr>
          <a:xfrm>
            <a:off x="-141512" y="73924"/>
            <a:ext cx="9285687" cy="6695676"/>
            <a:chOff x="-141512" y="73924"/>
            <a:chExt cx="9285687" cy="6695676"/>
          </a:xfrm>
        </p:grpSpPr>
        <p:sp>
          <p:nvSpPr>
            <p:cNvPr id="1151" name="Google Shape;1151;p90"/>
            <p:cNvSpPr/>
            <p:nvPr/>
          </p:nvSpPr>
          <p:spPr>
            <a:xfrm>
              <a:off x="388146" y="736077"/>
              <a:ext cx="8350500" cy="46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1" lang="pt-BR" sz="2400">
                  <a:solidFill>
                    <a:srgbClr val="CA2721"/>
                  </a:solidFill>
                </a:rPr>
                <a:t>RIGHT JOIN</a:t>
              </a:r>
              <a:endParaRPr b="1" i="0" sz="2400" u="none" cap="none" strike="noStrike">
                <a:solidFill>
                  <a:srgbClr val="CA272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2" name="Google Shape;1152;p90"/>
            <p:cNvSpPr/>
            <p:nvPr/>
          </p:nvSpPr>
          <p:spPr>
            <a:xfrm>
              <a:off x="-141512" y="1664328"/>
              <a:ext cx="288300" cy="403500"/>
            </a:xfrm>
            <a:prstGeom prst="rect">
              <a:avLst/>
            </a:prstGeom>
            <a:solidFill>
              <a:srgbClr val="CA272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3" name="Google Shape;1153;p90"/>
            <p:cNvSpPr txBox="1"/>
            <p:nvPr/>
          </p:nvSpPr>
          <p:spPr>
            <a:xfrm>
              <a:off x="395300" y="73925"/>
              <a:ext cx="44574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b="1" lang="pt-BR" sz="2800">
                  <a:solidFill>
                    <a:schemeClr val="dk1"/>
                  </a:solidFill>
                </a:rPr>
                <a:t>JOIN</a:t>
              </a:r>
              <a:endPara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4" name="Google Shape;1154;p90"/>
            <p:cNvSpPr/>
            <p:nvPr/>
          </p:nvSpPr>
          <p:spPr>
            <a:xfrm>
              <a:off x="0" y="73924"/>
              <a:ext cx="395400" cy="523200"/>
            </a:xfrm>
            <a:prstGeom prst="rect">
              <a:avLst/>
            </a:prstGeom>
            <a:solidFill>
              <a:srgbClr val="CA272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5" name="Google Shape;1155;p90"/>
            <p:cNvSpPr/>
            <p:nvPr/>
          </p:nvSpPr>
          <p:spPr>
            <a:xfrm>
              <a:off x="4498975" y="73925"/>
              <a:ext cx="4645200" cy="523200"/>
            </a:xfrm>
            <a:prstGeom prst="rect">
              <a:avLst/>
            </a:prstGeom>
            <a:solidFill>
              <a:srgbClr val="CA272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156" name="Google Shape;1156;p90"/>
            <p:cNvGrpSpPr/>
            <p:nvPr/>
          </p:nvGrpSpPr>
          <p:grpSpPr>
            <a:xfrm>
              <a:off x="-141489" y="3096487"/>
              <a:ext cx="9143089" cy="3673113"/>
              <a:chOff x="-141514" y="2437162"/>
              <a:chExt cx="9143089" cy="3673113"/>
            </a:xfrm>
          </p:grpSpPr>
          <p:sp>
            <p:nvSpPr>
              <p:cNvPr id="1157" name="Google Shape;1157;p90"/>
              <p:cNvSpPr/>
              <p:nvPr/>
            </p:nvSpPr>
            <p:spPr>
              <a:xfrm>
                <a:off x="-141514" y="2437162"/>
                <a:ext cx="288300" cy="403500"/>
              </a:xfrm>
              <a:prstGeom prst="rect">
                <a:avLst/>
              </a:prstGeom>
              <a:solidFill>
                <a:srgbClr val="CA272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1158" name="Google Shape;1158;p90"/>
              <p:cNvPicPr preferRelativeResize="0"/>
              <p:nvPr/>
            </p:nvPicPr>
            <p:blipFill rotWithShape="1">
              <a:blip r:embed="rId4">
                <a:alphaModFix/>
              </a:blip>
              <a:srcRect b="0" l="3938" r="0" t="0"/>
              <a:stretch/>
            </p:blipFill>
            <p:spPr>
              <a:xfrm>
                <a:off x="233231" y="3261425"/>
                <a:ext cx="4175519" cy="248167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159" name="Google Shape;1159;p90"/>
              <p:cNvSpPr/>
              <p:nvPr/>
            </p:nvSpPr>
            <p:spPr>
              <a:xfrm>
                <a:off x="837925" y="3449363"/>
                <a:ext cx="2242500" cy="468000"/>
              </a:xfrm>
              <a:prstGeom prst="rect">
                <a:avLst/>
              </a:prstGeom>
              <a:noFill/>
              <a:ln cap="flat" cmpd="sng" w="28575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1160" name="Google Shape;1160;p90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4852700" y="3197049"/>
                <a:ext cx="4122351" cy="284677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161" name="Google Shape;1161;p90"/>
              <p:cNvSpPr/>
              <p:nvPr/>
            </p:nvSpPr>
            <p:spPr>
              <a:xfrm>
                <a:off x="5476375" y="3428988"/>
                <a:ext cx="2242500" cy="468000"/>
              </a:xfrm>
              <a:prstGeom prst="rect">
                <a:avLst/>
              </a:prstGeom>
              <a:noFill/>
              <a:ln cap="flat" cmpd="sng" w="28575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2" name="Google Shape;1162;p90"/>
              <p:cNvSpPr/>
              <p:nvPr/>
            </p:nvSpPr>
            <p:spPr>
              <a:xfrm>
                <a:off x="286275" y="2720000"/>
                <a:ext cx="4122300" cy="4035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pt-BR" sz="1900"/>
                  <a:t>CORRETO</a:t>
                </a:r>
                <a:endParaRPr b="1" sz="1900"/>
              </a:p>
            </p:txBody>
          </p:sp>
          <p:sp>
            <p:nvSpPr>
              <p:cNvPr id="1163" name="Google Shape;1163;p90"/>
              <p:cNvSpPr/>
              <p:nvPr/>
            </p:nvSpPr>
            <p:spPr>
              <a:xfrm>
                <a:off x="4852725" y="2720000"/>
                <a:ext cx="4122300" cy="4035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pt-BR" sz="1900"/>
                  <a:t>ERRADO</a:t>
                </a:r>
                <a:endParaRPr b="1" sz="1900"/>
              </a:p>
            </p:txBody>
          </p:sp>
          <p:sp>
            <p:nvSpPr>
              <p:cNvPr id="1164" name="Google Shape;1164;p90"/>
              <p:cNvSpPr/>
              <p:nvPr/>
            </p:nvSpPr>
            <p:spPr>
              <a:xfrm>
                <a:off x="259725" y="2745775"/>
                <a:ext cx="4175400" cy="3364500"/>
              </a:xfrm>
              <a:prstGeom prst="rect">
                <a:avLst/>
              </a:prstGeom>
              <a:noFill/>
              <a:ln cap="flat" cmpd="sng" w="76200">
                <a:solidFill>
                  <a:srgbClr val="D9D9D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5" name="Google Shape;1165;p90"/>
              <p:cNvSpPr/>
              <p:nvPr/>
            </p:nvSpPr>
            <p:spPr>
              <a:xfrm>
                <a:off x="4826175" y="2745775"/>
                <a:ext cx="4175400" cy="3364500"/>
              </a:xfrm>
              <a:prstGeom prst="rect">
                <a:avLst/>
              </a:prstGeom>
              <a:noFill/>
              <a:ln cap="flat" cmpd="sng" w="76200">
                <a:solidFill>
                  <a:srgbClr val="D9D9D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id="1166" name="Google Shape;1166;p9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63913" y="1699538"/>
              <a:ext cx="3609624" cy="1364275"/>
            </a:xfrm>
            <a:prstGeom prst="rect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1167" name="Google Shape;1167;p90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4835463" y="1699538"/>
              <a:ext cx="3873125" cy="1164950"/>
            </a:xfrm>
            <a:prstGeom prst="rect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pic>
        <p:cxnSp>
          <p:nvCxnSpPr>
            <p:cNvPr id="1168" name="Google Shape;1168;p90"/>
            <p:cNvCxnSpPr/>
            <p:nvPr/>
          </p:nvCxnSpPr>
          <p:spPr>
            <a:xfrm>
              <a:off x="296500" y="3222750"/>
              <a:ext cx="85338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169" name="Google Shape;1169;p90"/>
            <p:cNvSpPr/>
            <p:nvPr/>
          </p:nvSpPr>
          <p:spPr>
            <a:xfrm>
              <a:off x="463925" y="1187188"/>
              <a:ext cx="3609600" cy="403500"/>
            </a:xfrm>
            <a:prstGeom prst="rect">
              <a:avLst/>
            </a:prstGeom>
            <a:solidFill>
              <a:schemeClr val="lt2"/>
            </a:solidFill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2000"/>
                <a:t>SELECT * FROM pessoas;</a:t>
              </a:r>
              <a:endParaRPr b="1" sz="2000"/>
            </a:p>
          </p:txBody>
        </p:sp>
        <p:sp>
          <p:nvSpPr>
            <p:cNvPr id="1170" name="Google Shape;1170;p90"/>
            <p:cNvSpPr/>
            <p:nvPr/>
          </p:nvSpPr>
          <p:spPr>
            <a:xfrm>
              <a:off x="4835525" y="1187188"/>
              <a:ext cx="3873000" cy="403500"/>
            </a:xfrm>
            <a:prstGeom prst="rect">
              <a:avLst/>
            </a:prstGeom>
            <a:solidFill>
              <a:schemeClr val="lt2"/>
            </a:solidFill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2000"/>
                <a:t>SELECT * FROM enderecos;</a:t>
              </a:r>
              <a:endParaRPr b="1" sz="2000"/>
            </a:p>
          </p:txBody>
        </p:sp>
      </p:grp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74" name="Shape 1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5" name="Google Shape;1175;p91"/>
          <p:cNvSpPr/>
          <p:nvPr/>
        </p:nvSpPr>
        <p:spPr>
          <a:xfrm>
            <a:off x="0" y="6769601"/>
            <a:ext cx="9144000" cy="88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6" name="Google Shape;1176;p91"/>
          <p:cNvSpPr/>
          <p:nvPr/>
        </p:nvSpPr>
        <p:spPr>
          <a:xfrm>
            <a:off x="398221" y="929727"/>
            <a:ext cx="8350500" cy="4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pt-BR" sz="2400">
                <a:solidFill>
                  <a:srgbClr val="CA2721"/>
                </a:solidFill>
              </a:rPr>
              <a:t>Para quem gostou de Banco de dados:</a:t>
            </a:r>
            <a:endParaRPr b="1" i="0" sz="24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7" name="Google Shape;1177;p91"/>
          <p:cNvSpPr/>
          <p:nvPr/>
        </p:nvSpPr>
        <p:spPr>
          <a:xfrm>
            <a:off x="393425" y="1724025"/>
            <a:ext cx="8350500" cy="4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solidFill>
                  <a:schemeClr val="dk1"/>
                </a:solidFill>
                <a:highlight>
                  <a:srgbClr val="FFFF00"/>
                </a:highlight>
              </a:rPr>
              <a:t>Média salarial:</a:t>
            </a:r>
            <a:endParaRPr b="1" sz="2000">
              <a:solidFill>
                <a:schemeClr val="dk1"/>
              </a:solidFill>
              <a:highlight>
                <a:srgbClr val="FFFF00"/>
              </a:highlight>
            </a:endParaRPr>
          </a:p>
          <a:p>
            <a:pPr indent="-35560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b="1" lang="pt-BR" sz="2000">
                <a:solidFill>
                  <a:schemeClr val="dk1"/>
                </a:solidFill>
              </a:rPr>
              <a:t>Jr : R$2.283 ~ R$4.836 / mês</a:t>
            </a:r>
            <a:endParaRPr b="1" sz="2000">
              <a:solidFill>
                <a:schemeClr val="dk1"/>
              </a:solidFill>
            </a:endParaRPr>
          </a:p>
          <a:p>
            <a:pPr indent="-3556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b="1" lang="pt-BR" sz="2000">
                <a:solidFill>
                  <a:schemeClr val="dk1"/>
                </a:solidFill>
              </a:rPr>
              <a:t>Pleno : R$4.162 ~ R$9.000 / mês</a:t>
            </a:r>
            <a:endParaRPr b="1" sz="2000">
              <a:solidFill>
                <a:schemeClr val="dk1"/>
              </a:solidFill>
            </a:endParaRPr>
          </a:p>
          <a:p>
            <a:pPr indent="-3556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b="1" lang="pt-BR" sz="2000">
                <a:solidFill>
                  <a:schemeClr val="dk1"/>
                </a:solidFill>
              </a:rPr>
              <a:t>Senior : R$5.800 ~ R$24.028 / mês</a:t>
            </a:r>
            <a:endParaRPr b="1" sz="2000">
              <a:solidFill>
                <a:schemeClr val="dk1"/>
              </a:solidFill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highlight>
                  <a:srgbClr val="FFFF00"/>
                </a:highlight>
              </a:rPr>
              <a:t>PRÓXIMOS PASSOS:</a:t>
            </a:r>
            <a:endParaRPr b="1" sz="2000">
              <a:highlight>
                <a:srgbClr val="FFFF00"/>
              </a:highlight>
            </a:endParaRPr>
          </a:p>
          <a:p>
            <a:pPr indent="-35560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pt-BR" sz="2000"/>
              <a:t>Agrupamento e Subqueries</a:t>
            </a:r>
            <a:endParaRPr b="1" sz="2000"/>
          </a:p>
          <a:p>
            <a:pPr indent="-35560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pt-BR" sz="2000"/>
              <a:t>UNION</a:t>
            </a:r>
            <a:endParaRPr b="1" sz="2000"/>
          </a:p>
          <a:p>
            <a:pPr indent="-35560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pt-BR" sz="2000"/>
              <a:t>Funções</a:t>
            </a:r>
            <a:endParaRPr b="1" sz="2000"/>
          </a:p>
          <a:p>
            <a:pPr indent="-35560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pt-BR" sz="2000"/>
              <a:t>Stored Procedures</a:t>
            </a:r>
            <a:endParaRPr b="1" sz="2000"/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100" u="sng">
                <a:solidFill>
                  <a:schemeClr val="hlink"/>
                </a:solidFill>
                <a:hlinkClick r:id="rId3"/>
              </a:rPr>
              <a:t>FONTE: https://www.devmedia.com.br/guia/guia-completo-de-sql/38314</a:t>
            </a:r>
            <a:endParaRPr b="1" sz="1100"/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rgbClr val="3F3F3F"/>
              </a:solidFill>
            </a:endParaRPr>
          </a:p>
        </p:txBody>
      </p:sp>
      <p:sp>
        <p:nvSpPr>
          <p:cNvPr id="1178" name="Google Shape;1178;p91"/>
          <p:cNvSpPr/>
          <p:nvPr/>
        </p:nvSpPr>
        <p:spPr>
          <a:xfrm>
            <a:off x="-141512" y="1664328"/>
            <a:ext cx="288300" cy="403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9" name="Google Shape;1179;p91"/>
          <p:cNvSpPr/>
          <p:nvPr/>
        </p:nvSpPr>
        <p:spPr>
          <a:xfrm>
            <a:off x="-141514" y="2437162"/>
            <a:ext cx="288300" cy="403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0" name="Google Shape;1180;p91"/>
          <p:cNvSpPr txBox="1"/>
          <p:nvPr/>
        </p:nvSpPr>
        <p:spPr>
          <a:xfrm>
            <a:off x="395300" y="73925"/>
            <a:ext cx="6024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pt-BR" sz="2800">
                <a:solidFill>
                  <a:schemeClr val="dk1"/>
                </a:solidFill>
              </a:rPr>
              <a:t>CONSIDERAÇÕES FINAIS</a:t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1" name="Google Shape;1181;p91"/>
          <p:cNvSpPr/>
          <p:nvPr/>
        </p:nvSpPr>
        <p:spPr>
          <a:xfrm>
            <a:off x="0" y="73924"/>
            <a:ext cx="3954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2" name="Google Shape;1182;p91"/>
          <p:cNvSpPr/>
          <p:nvPr/>
        </p:nvSpPr>
        <p:spPr>
          <a:xfrm>
            <a:off x="5027475" y="73925"/>
            <a:ext cx="41166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83" name="Google Shape;1183;p91"/>
          <p:cNvPicPr preferRelativeResize="0"/>
          <p:nvPr/>
        </p:nvPicPr>
        <p:blipFill rotWithShape="1">
          <a:blip r:embed="rId4">
            <a:alphaModFix/>
          </a:blip>
          <a:srcRect b="0" l="75475" r="0" t="93174"/>
          <a:stretch/>
        </p:blipFill>
        <p:spPr>
          <a:xfrm>
            <a:off x="6901542" y="6389914"/>
            <a:ext cx="2242458" cy="4680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0"/>
          <p:cNvSpPr/>
          <p:nvPr/>
        </p:nvSpPr>
        <p:spPr>
          <a:xfrm>
            <a:off x="0" y="6769601"/>
            <a:ext cx="9144000" cy="88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20"/>
          <p:cNvSpPr/>
          <p:nvPr/>
        </p:nvSpPr>
        <p:spPr>
          <a:xfrm>
            <a:off x="398221" y="929727"/>
            <a:ext cx="8350500" cy="4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lang="pt-BR" sz="2400">
                <a:solidFill>
                  <a:srgbClr val="CA2721"/>
                </a:solidFill>
              </a:rPr>
              <a:t>CREATE - Criando tabelas</a:t>
            </a:r>
            <a:endParaRPr b="1" sz="2400">
              <a:solidFill>
                <a:srgbClr val="CA2721"/>
              </a:solidFill>
            </a:endParaRPr>
          </a:p>
        </p:txBody>
      </p:sp>
      <p:sp>
        <p:nvSpPr>
          <p:cNvPr id="197" name="Google Shape;197;p20"/>
          <p:cNvSpPr/>
          <p:nvPr/>
        </p:nvSpPr>
        <p:spPr>
          <a:xfrm>
            <a:off x="393425" y="1929425"/>
            <a:ext cx="8350500" cy="392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rgbClr val="3F3F3F"/>
              </a:solidFill>
            </a:endParaRPr>
          </a:p>
          <a:p>
            <a:pPr indent="-3683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Char char="●"/>
            </a:pPr>
            <a:r>
              <a:rPr b="1" lang="pt-BR" sz="2200">
                <a:solidFill>
                  <a:srgbClr val="3F3F3F"/>
                </a:solidFill>
                <a:highlight>
                  <a:srgbClr val="FFFF00"/>
                </a:highlight>
              </a:rPr>
              <a:t>CREATE TABLE nome(coluna tipo_de_dado(Tamanho**)); </a:t>
            </a:r>
            <a:endParaRPr b="1" sz="2200">
              <a:solidFill>
                <a:srgbClr val="3F3F3F"/>
              </a:solidFill>
              <a:highlight>
                <a:srgbClr val="FFFF00"/>
              </a:highlight>
            </a:endParaRPr>
          </a:p>
          <a:p>
            <a:pPr indent="-3683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Char char="●"/>
            </a:pPr>
            <a:r>
              <a:rPr b="1" lang="pt-BR" sz="2200">
                <a:solidFill>
                  <a:srgbClr val="3F3F3F"/>
                </a:solidFill>
              </a:rPr>
              <a:t>Podemos inserir diversas colunas e com diferentes tipos de dados; </a:t>
            </a:r>
            <a:endParaRPr b="1" sz="2200">
              <a:solidFill>
                <a:srgbClr val="3F3F3F"/>
              </a:solidFill>
            </a:endParaRPr>
          </a:p>
          <a:p>
            <a:pPr indent="-3683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Char char="●"/>
            </a:pPr>
            <a:r>
              <a:rPr b="1" lang="pt-BR" sz="2200">
                <a:solidFill>
                  <a:srgbClr val="3F3F3F"/>
                </a:solidFill>
              </a:rPr>
              <a:t>O mais comum e que acaba sendo mais utilizado é o VARCHAR, que representa os textos/strings de uma tabela;</a:t>
            </a:r>
            <a:endParaRPr b="1" sz="2200">
              <a:solidFill>
                <a:srgbClr val="3F3F3F"/>
              </a:solidFill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200">
                <a:solidFill>
                  <a:srgbClr val="3F3F3F"/>
                </a:solidFill>
                <a:highlight>
                  <a:srgbClr val="FFFF00"/>
                </a:highlight>
              </a:rPr>
              <a:t>\**</a:t>
            </a:r>
            <a:r>
              <a:rPr b="1" lang="pt-BR" sz="2800">
                <a:solidFill>
                  <a:srgbClr val="404040"/>
                </a:solidFill>
                <a:highlight>
                  <a:srgbClr val="FFFF00"/>
                </a:highlight>
              </a:rPr>
              <a:t>Se o tipo de dados admitir um tamanho</a:t>
            </a:r>
            <a:endParaRPr b="1" sz="2200">
              <a:solidFill>
                <a:srgbClr val="3F3F3F"/>
              </a:solidFill>
              <a:highlight>
                <a:srgbClr val="FFFF00"/>
              </a:highlight>
            </a:endParaRPr>
          </a:p>
        </p:txBody>
      </p:sp>
      <p:sp>
        <p:nvSpPr>
          <p:cNvPr id="198" name="Google Shape;198;p20"/>
          <p:cNvSpPr/>
          <p:nvPr/>
        </p:nvSpPr>
        <p:spPr>
          <a:xfrm>
            <a:off x="403025" y="1330476"/>
            <a:ext cx="8340900" cy="4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sz="2400"/>
          </a:p>
        </p:txBody>
      </p:sp>
      <p:sp>
        <p:nvSpPr>
          <p:cNvPr id="199" name="Google Shape;199;p20"/>
          <p:cNvSpPr/>
          <p:nvPr/>
        </p:nvSpPr>
        <p:spPr>
          <a:xfrm>
            <a:off x="-141512" y="1664328"/>
            <a:ext cx="288300" cy="403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20"/>
          <p:cNvSpPr/>
          <p:nvPr/>
        </p:nvSpPr>
        <p:spPr>
          <a:xfrm>
            <a:off x="-141514" y="2437162"/>
            <a:ext cx="288300" cy="403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p20"/>
          <p:cNvSpPr txBox="1"/>
          <p:nvPr/>
        </p:nvSpPr>
        <p:spPr>
          <a:xfrm>
            <a:off x="395300" y="73925"/>
            <a:ext cx="3381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lang="pt-BR" sz="2800">
                <a:solidFill>
                  <a:srgbClr val="404040"/>
                </a:solidFill>
              </a:rPr>
              <a:t>REVISANDO</a:t>
            </a:r>
            <a:endParaRPr b="1" sz="2800">
              <a:solidFill>
                <a:srgbClr val="404040"/>
              </a:solidFill>
            </a:endParaRPr>
          </a:p>
        </p:txBody>
      </p:sp>
      <p:sp>
        <p:nvSpPr>
          <p:cNvPr id="202" name="Google Shape;202;p20"/>
          <p:cNvSpPr/>
          <p:nvPr/>
        </p:nvSpPr>
        <p:spPr>
          <a:xfrm>
            <a:off x="0" y="73924"/>
            <a:ext cx="3954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20"/>
          <p:cNvSpPr/>
          <p:nvPr/>
        </p:nvSpPr>
        <p:spPr>
          <a:xfrm>
            <a:off x="3500525" y="73925"/>
            <a:ext cx="56436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4" name="Google Shape;204;p20"/>
          <p:cNvPicPr preferRelativeResize="0"/>
          <p:nvPr/>
        </p:nvPicPr>
        <p:blipFill rotWithShape="1">
          <a:blip r:embed="rId3">
            <a:alphaModFix/>
          </a:blip>
          <a:srcRect b="0" l="75475" r="0" t="93174"/>
          <a:stretch/>
        </p:blipFill>
        <p:spPr>
          <a:xfrm>
            <a:off x="6901542" y="6389914"/>
            <a:ext cx="2242458" cy="4680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87" name="Shape 1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8" name="Google Shape;1188;p92"/>
          <p:cNvSpPr/>
          <p:nvPr/>
        </p:nvSpPr>
        <p:spPr>
          <a:xfrm>
            <a:off x="0" y="6769601"/>
            <a:ext cx="9144000" cy="88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9" name="Google Shape;1189;p92"/>
          <p:cNvSpPr/>
          <p:nvPr/>
        </p:nvSpPr>
        <p:spPr>
          <a:xfrm rot="10800000">
            <a:off x="431695" y="405595"/>
            <a:ext cx="8712300" cy="5942100"/>
          </a:xfrm>
          <a:prstGeom prst="snip1Rect">
            <a:avLst>
              <a:gd fmla="val 15322" name="adj"/>
            </a:avLst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0" name="Google Shape;1190;p92"/>
          <p:cNvSpPr txBox="1"/>
          <p:nvPr/>
        </p:nvSpPr>
        <p:spPr>
          <a:xfrm>
            <a:off x="821755" y="2637991"/>
            <a:ext cx="7932300" cy="147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pt-BR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Irmão, você não percebeu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pt-BR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Que você é o único representante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pt-BR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Do seu sonho na face da terra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1" name="Google Shape;1191;p92"/>
          <p:cNvSpPr txBox="1"/>
          <p:nvPr/>
        </p:nvSpPr>
        <p:spPr>
          <a:xfrm>
            <a:off x="3022818" y="4094896"/>
            <a:ext cx="4334400" cy="39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pt-BR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Emicida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92" name="Google Shape;1192;p92"/>
          <p:cNvPicPr preferRelativeResize="0"/>
          <p:nvPr/>
        </p:nvPicPr>
        <p:blipFill rotWithShape="1">
          <a:blip r:embed="rId3">
            <a:alphaModFix/>
          </a:blip>
          <a:srcRect b="0" l="75475" r="0" t="93174"/>
          <a:stretch/>
        </p:blipFill>
        <p:spPr>
          <a:xfrm>
            <a:off x="6901542" y="6389914"/>
            <a:ext cx="2242458" cy="4680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6" name="Shape 1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7" name="Google Shape;1197;p93"/>
          <p:cNvPicPr preferRelativeResize="0"/>
          <p:nvPr/>
        </p:nvPicPr>
        <p:blipFill rotWithShape="1">
          <a:blip r:embed="rId3">
            <a:alphaModFix/>
          </a:blip>
          <a:srcRect b="26094" l="33682" r="33679" t="64310"/>
          <a:stretch/>
        </p:blipFill>
        <p:spPr>
          <a:xfrm>
            <a:off x="2580166" y="4412512"/>
            <a:ext cx="3987212" cy="6592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8" name="Google Shape;1198;p93"/>
          <p:cNvPicPr preferRelativeResize="0"/>
          <p:nvPr/>
        </p:nvPicPr>
        <p:blipFill rotWithShape="1">
          <a:blip r:embed="rId4">
            <a:alphaModFix/>
          </a:blip>
          <a:srcRect b="7596" l="21625" r="21630" t="87441"/>
          <a:stretch/>
        </p:blipFill>
        <p:spPr>
          <a:xfrm>
            <a:off x="1112874" y="5996763"/>
            <a:ext cx="6918252" cy="3402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9" name="Google Shape;1199;p93"/>
          <p:cNvPicPr preferRelativeResize="0"/>
          <p:nvPr/>
        </p:nvPicPr>
        <p:blipFill rotWithShape="1">
          <a:blip r:embed="rId4">
            <a:alphaModFix/>
          </a:blip>
          <a:srcRect b="2326" l="21625" r="21630" t="92247"/>
          <a:stretch/>
        </p:blipFill>
        <p:spPr>
          <a:xfrm>
            <a:off x="1112874" y="6326372"/>
            <a:ext cx="6918252" cy="3721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0" name="Google Shape;1200;p93"/>
          <p:cNvPicPr preferRelativeResize="0"/>
          <p:nvPr/>
        </p:nvPicPr>
        <p:blipFill rotWithShape="1">
          <a:blip r:embed="rId5">
            <a:alphaModFix/>
          </a:blip>
          <a:srcRect b="69092" l="10424" r="9995" t="20265"/>
          <a:stretch/>
        </p:blipFill>
        <p:spPr>
          <a:xfrm>
            <a:off x="953036" y="1899635"/>
            <a:ext cx="7276564" cy="5473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1" name="Google Shape;1201;p93"/>
          <p:cNvPicPr preferRelativeResize="0"/>
          <p:nvPr/>
        </p:nvPicPr>
        <p:blipFill rotWithShape="1">
          <a:blip r:embed="rId5">
            <a:alphaModFix/>
          </a:blip>
          <a:srcRect b="54570" l="10424" r="9995" t="31408"/>
          <a:stretch/>
        </p:blipFill>
        <p:spPr>
          <a:xfrm>
            <a:off x="953036" y="2472744"/>
            <a:ext cx="7276564" cy="7212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1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1"/>
          <p:cNvSpPr/>
          <p:nvPr/>
        </p:nvSpPr>
        <p:spPr>
          <a:xfrm>
            <a:off x="0" y="6769601"/>
            <a:ext cx="9144000" cy="88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21"/>
          <p:cNvSpPr/>
          <p:nvPr/>
        </p:nvSpPr>
        <p:spPr>
          <a:xfrm>
            <a:off x="398221" y="929727"/>
            <a:ext cx="8350500" cy="4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pt-BR" sz="2400">
                <a:solidFill>
                  <a:srgbClr val="CA2721"/>
                </a:solidFill>
              </a:rPr>
              <a:t>INSERT - Inserindo dados</a:t>
            </a:r>
            <a:endParaRPr b="1" i="0" sz="2400" u="none" cap="none" strike="noStrike">
              <a:solidFill>
                <a:srgbClr val="CA27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p21"/>
          <p:cNvSpPr/>
          <p:nvPr/>
        </p:nvSpPr>
        <p:spPr>
          <a:xfrm>
            <a:off x="393425" y="1724025"/>
            <a:ext cx="8350500" cy="4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683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Char char="●"/>
            </a:pPr>
            <a:r>
              <a:rPr b="1" lang="pt-BR" sz="2200">
                <a:solidFill>
                  <a:srgbClr val="3F3F3F"/>
                </a:solidFill>
              </a:rPr>
              <a:t>Para inserir dados vamos utilizar a instrução INSERT;</a:t>
            </a:r>
            <a:endParaRPr b="1" sz="2200">
              <a:solidFill>
                <a:srgbClr val="3F3F3F"/>
              </a:solidFill>
            </a:endParaRPr>
          </a:p>
          <a:p>
            <a:pPr indent="-368300" lvl="1" marL="9144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Char char="○"/>
            </a:pPr>
            <a:r>
              <a:rPr b="1" lang="pt-BR" sz="2200">
                <a:solidFill>
                  <a:srgbClr val="3F3F3F"/>
                </a:solidFill>
                <a:highlight>
                  <a:srgbClr val="FFFF00"/>
                </a:highlight>
              </a:rPr>
              <a:t>INSERT INTO nome_da_tabela(nome_da_coluna1 ) </a:t>
            </a:r>
            <a:endParaRPr b="1" sz="2200">
              <a:solidFill>
                <a:srgbClr val="3F3F3F"/>
              </a:solidFill>
              <a:highlight>
                <a:srgbClr val="FFFF00"/>
              </a:highlight>
            </a:endParaRPr>
          </a:p>
          <a:p>
            <a:pPr indent="4572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200">
                <a:solidFill>
                  <a:srgbClr val="3F3F3F"/>
                </a:solidFill>
                <a:highlight>
                  <a:srgbClr val="FFFF00"/>
                </a:highlight>
              </a:rPr>
              <a:t>VALUES (valor_da_coluna1);</a:t>
            </a:r>
            <a:endParaRPr b="1" sz="2200">
              <a:solidFill>
                <a:srgbClr val="3F3F3F"/>
              </a:solidFill>
              <a:highlight>
                <a:srgbClr val="FFFF00"/>
              </a:highlight>
            </a:endParaRPr>
          </a:p>
          <a:p>
            <a:pPr indent="4572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200">
              <a:solidFill>
                <a:srgbClr val="3F3F3F"/>
              </a:solidFill>
              <a:highlight>
                <a:srgbClr val="FFFF00"/>
              </a:highlight>
            </a:endParaRPr>
          </a:p>
          <a:p>
            <a:pPr indent="-3683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Char char="●"/>
            </a:pPr>
            <a:r>
              <a:rPr b="1" lang="pt-BR" sz="2200">
                <a:solidFill>
                  <a:srgbClr val="3F3F3F"/>
                </a:solidFill>
              </a:rPr>
              <a:t>Os valores e as colunas devem ser separados por vírgula;</a:t>
            </a:r>
            <a:endParaRPr b="1" sz="2200">
              <a:solidFill>
                <a:srgbClr val="3F3F3F"/>
              </a:solidFill>
            </a:endParaRPr>
          </a:p>
        </p:txBody>
      </p:sp>
      <p:sp>
        <p:nvSpPr>
          <p:cNvPr id="212" name="Google Shape;212;p21"/>
          <p:cNvSpPr/>
          <p:nvPr/>
        </p:nvSpPr>
        <p:spPr>
          <a:xfrm>
            <a:off x="403025" y="1330476"/>
            <a:ext cx="8340900" cy="8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000000"/>
              </a:solidFill>
            </a:endParaRPr>
          </a:p>
        </p:txBody>
      </p:sp>
      <p:sp>
        <p:nvSpPr>
          <p:cNvPr id="213" name="Google Shape;213;p21"/>
          <p:cNvSpPr/>
          <p:nvPr/>
        </p:nvSpPr>
        <p:spPr>
          <a:xfrm>
            <a:off x="-141512" y="1664328"/>
            <a:ext cx="288300" cy="403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21"/>
          <p:cNvSpPr/>
          <p:nvPr/>
        </p:nvSpPr>
        <p:spPr>
          <a:xfrm>
            <a:off x="-141514" y="2437162"/>
            <a:ext cx="288300" cy="4035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21"/>
          <p:cNvSpPr txBox="1"/>
          <p:nvPr/>
        </p:nvSpPr>
        <p:spPr>
          <a:xfrm>
            <a:off x="395300" y="73925"/>
            <a:ext cx="3381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pt-BR" sz="2800">
                <a:solidFill>
                  <a:srgbClr val="404040"/>
                </a:solidFill>
              </a:rPr>
              <a:t>REVISANDO</a:t>
            </a:r>
            <a:endParaRPr b="1" i="0" sz="2800" u="none" cap="none" strike="noStrike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p21"/>
          <p:cNvSpPr/>
          <p:nvPr/>
        </p:nvSpPr>
        <p:spPr>
          <a:xfrm>
            <a:off x="0" y="73924"/>
            <a:ext cx="3954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p21"/>
          <p:cNvSpPr/>
          <p:nvPr/>
        </p:nvSpPr>
        <p:spPr>
          <a:xfrm>
            <a:off x="3500525" y="73925"/>
            <a:ext cx="5643600" cy="523200"/>
          </a:xfrm>
          <a:prstGeom prst="rect">
            <a:avLst/>
          </a:prstGeom>
          <a:solidFill>
            <a:srgbClr val="CA272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8" name="Google Shape;218;p21"/>
          <p:cNvPicPr preferRelativeResize="0"/>
          <p:nvPr/>
        </p:nvPicPr>
        <p:blipFill rotWithShape="1">
          <a:blip r:embed="rId3">
            <a:alphaModFix/>
          </a:blip>
          <a:srcRect b="0" l="75475" r="0" t="93174"/>
          <a:stretch/>
        </p:blipFill>
        <p:spPr>
          <a:xfrm>
            <a:off x="6901542" y="6389914"/>
            <a:ext cx="2242458" cy="4680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